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28" r:id="rId14"/>
    <p:sldMasterId id="2147483840" r:id="rId15"/>
    <p:sldMasterId id="2147483852" r:id="rId16"/>
  </p:sldMasterIdLst>
  <p:handoutMasterIdLst>
    <p:handoutMasterId r:id="rId47"/>
  </p:handoutMasterIdLst>
  <p:sldIdLst>
    <p:sldId id="265" r:id="rId17"/>
    <p:sldId id="260"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4" r:id="rId32"/>
    <p:sldId id="285" r:id="rId33"/>
    <p:sldId id="286" r:id="rId34"/>
    <p:sldId id="287" r:id="rId35"/>
    <p:sldId id="288" r:id="rId36"/>
    <p:sldId id="289" r:id="rId37"/>
    <p:sldId id="290" r:id="rId38"/>
    <p:sldId id="291" r:id="rId39"/>
    <p:sldId id="294" r:id="rId40"/>
    <p:sldId id="295" r:id="rId41"/>
    <p:sldId id="296" r:id="rId42"/>
    <p:sldId id="297" r:id="rId43"/>
    <p:sldId id="298" r:id="rId44"/>
    <p:sldId id="299" r:id="rId45"/>
    <p:sldId id="283" r:id="rId46"/>
  </p:sldIdLst>
  <p:sldSz cx="9144000" cy="6858000" type="screen4x3"/>
  <p:notesSz cx="6735763" cy="98663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19565" cy="493868"/>
          </a:xfrm>
          <a:prstGeom prst="rect">
            <a:avLst/>
          </a:prstGeom>
        </p:spPr>
        <p:txBody>
          <a:bodyPr vert="horz" lIns="90754" tIns="45377" rIns="90754" bIns="45377" rtlCol="0"/>
          <a:lstStyle>
            <a:lvl1pPr algn="l">
              <a:defRPr sz="1200"/>
            </a:lvl1pPr>
          </a:lstStyle>
          <a:p>
            <a:endParaRPr lang="pt-PT"/>
          </a:p>
        </p:txBody>
      </p:sp>
      <p:sp>
        <p:nvSpPr>
          <p:cNvPr id="3" name="Marcador de Posição da Data 2"/>
          <p:cNvSpPr>
            <a:spLocks noGrp="1"/>
          </p:cNvSpPr>
          <p:nvPr>
            <p:ph type="dt" sz="quarter" idx="1"/>
          </p:nvPr>
        </p:nvSpPr>
        <p:spPr>
          <a:xfrm>
            <a:off x="3814626" y="0"/>
            <a:ext cx="2919565" cy="493868"/>
          </a:xfrm>
          <a:prstGeom prst="rect">
            <a:avLst/>
          </a:prstGeom>
        </p:spPr>
        <p:txBody>
          <a:bodyPr vert="horz" lIns="90754" tIns="45377" rIns="90754" bIns="45377" rtlCol="0"/>
          <a:lstStyle>
            <a:lvl1pPr algn="r">
              <a:defRPr sz="1200"/>
            </a:lvl1pPr>
          </a:lstStyle>
          <a:p>
            <a:fld id="{E642FDF6-860F-4934-8CAC-02FD3CD7C884}" type="datetimeFigureOut">
              <a:rPr lang="pt-PT" smtClean="0"/>
              <a:t>23/03/2023</a:t>
            </a:fld>
            <a:endParaRPr lang="pt-PT"/>
          </a:p>
        </p:txBody>
      </p:sp>
      <p:sp>
        <p:nvSpPr>
          <p:cNvPr id="4" name="Marcador de Posição do Rodapé 3"/>
          <p:cNvSpPr>
            <a:spLocks noGrp="1"/>
          </p:cNvSpPr>
          <p:nvPr>
            <p:ph type="ftr" sz="quarter" idx="2"/>
          </p:nvPr>
        </p:nvSpPr>
        <p:spPr>
          <a:xfrm>
            <a:off x="0" y="9370868"/>
            <a:ext cx="2919565" cy="493867"/>
          </a:xfrm>
          <a:prstGeom prst="rect">
            <a:avLst/>
          </a:prstGeom>
        </p:spPr>
        <p:txBody>
          <a:bodyPr vert="horz" lIns="90754" tIns="45377" rIns="90754" bIns="45377"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14626" y="9370868"/>
            <a:ext cx="2919565" cy="493867"/>
          </a:xfrm>
          <a:prstGeom prst="rect">
            <a:avLst/>
          </a:prstGeom>
        </p:spPr>
        <p:txBody>
          <a:bodyPr vert="horz" lIns="90754" tIns="45377" rIns="90754" bIns="45377" rtlCol="0" anchor="b"/>
          <a:lstStyle>
            <a:lvl1pPr algn="r">
              <a:defRPr sz="1200"/>
            </a:lvl1pPr>
          </a:lstStyle>
          <a:p>
            <a:fld id="{595755C2-D676-4557-BEB2-B1F2F2C43729}" type="slidenum">
              <a:rPr lang="pt-PT" smtClean="0"/>
              <a:t>‹nº›</a:t>
            </a:fld>
            <a:endParaRPr lang="pt-PT"/>
          </a:p>
        </p:txBody>
      </p:sp>
    </p:spTree>
    <p:extLst>
      <p:ext uri="{BB962C8B-B14F-4D97-AF65-F5344CB8AC3E}">
        <p14:creationId xmlns:p14="http://schemas.microsoft.com/office/powerpoint/2010/main" val="9531609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327896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838424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2706010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8402198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862187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824575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674123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451972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86676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8034806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369861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308530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5479861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191778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862619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5053180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4855578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63715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904268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46292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6793958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734560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040071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694779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140097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7278123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5001399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7161768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3617422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822632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0447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099187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9180108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010773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877242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020073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5537431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1451257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3049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946344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46162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8962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49444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07223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417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pPr/>
              <a:t>23/03/2023</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pPr/>
              <a:t>‹nº›</a:t>
            </a:fld>
            <a:endParaRPr lang="pt-P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9991254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703784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793593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201157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0172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43419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5787558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1339189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5450171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39911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pPr/>
              <a:t>23/03/2023</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9332118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1945144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7561814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801484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0D7FD-4BA9-48B1-BED7-C6E54C75C1D0}" type="datetimeFigureOut">
              <a:rPr lang="pt-PT" smtClean="0">
                <a:solidFill>
                  <a:prstClr val="black">
                    <a:tint val="75000"/>
                  </a:prstClr>
                </a:solidFill>
              </a:rPr>
              <a:pPr/>
              <a:t>23/03/2023</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3C81C-4B30-4820-898F-9929C8C87551}"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90367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correncia.pt/vPT/Praticas_Proibidas/Decisoes_da_AdC/Paginas/PRC201804.aspx" TargetMode="External"/><Relationship Id="rId2" Type="http://schemas.openxmlformats.org/officeDocument/2006/relationships/image" Target="../media/image2.jpg"/><Relationship Id="rId1" Type="http://schemas.openxmlformats.org/officeDocument/2006/relationships/slideLayout" Target="../slideLayouts/slideLayout16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ângulo 4"/>
          <p:cNvSpPr/>
          <p:nvPr/>
        </p:nvSpPr>
        <p:spPr>
          <a:xfrm>
            <a:off x="899592" y="1006570"/>
            <a:ext cx="6408712" cy="892552"/>
          </a:xfrm>
          <a:prstGeom prst="rect">
            <a:avLst/>
          </a:prstGeom>
        </p:spPr>
        <p:txBody>
          <a:bodyPr wrap="square">
            <a:spAutoFit/>
          </a:bodyPr>
          <a:lstStyle/>
          <a:p>
            <a:r>
              <a:rPr lang="pt-PT" sz="2800" b="1" dirty="0" smtClean="0">
                <a:solidFill>
                  <a:schemeClr val="tx2"/>
                </a:solidFill>
              </a:rPr>
              <a:t>Instituições e Políticas de Regulação</a:t>
            </a:r>
          </a:p>
          <a:p>
            <a:r>
              <a:rPr lang="pt-PT" sz="2400" dirty="0" smtClean="0">
                <a:solidFill>
                  <a:schemeClr val="tx1">
                    <a:lumMod val="85000"/>
                    <a:lumOff val="15000"/>
                  </a:schemeClr>
                </a:solidFill>
              </a:rPr>
              <a:t>Ano letivo 2022/2023</a:t>
            </a:r>
          </a:p>
        </p:txBody>
      </p:sp>
      <p:sp>
        <p:nvSpPr>
          <p:cNvPr id="6" name="Rectângulo 5"/>
          <p:cNvSpPr/>
          <p:nvPr/>
        </p:nvSpPr>
        <p:spPr>
          <a:xfrm>
            <a:off x="873344" y="5445224"/>
            <a:ext cx="5472608" cy="707886"/>
          </a:xfrm>
          <a:prstGeom prst="rect">
            <a:avLst/>
          </a:prstGeom>
        </p:spPr>
        <p:txBody>
          <a:bodyPr wrap="square">
            <a:spAutoFit/>
          </a:bodyPr>
          <a:lstStyle/>
          <a:p>
            <a:r>
              <a:rPr lang="pt-PT" sz="2000" b="1" dirty="0">
                <a:solidFill>
                  <a:schemeClr val="tx2"/>
                </a:solidFill>
              </a:rPr>
              <a:t>Mestrado em </a:t>
            </a:r>
            <a:r>
              <a:rPr lang="pt-PT" sz="2000" b="1" dirty="0" smtClean="0">
                <a:solidFill>
                  <a:schemeClr val="tx2"/>
                </a:solidFill>
              </a:rPr>
              <a:t>Administração Pública</a:t>
            </a:r>
          </a:p>
          <a:p>
            <a:r>
              <a:rPr lang="pt-PT" sz="2000" b="1" dirty="0" smtClean="0">
                <a:solidFill>
                  <a:schemeClr val="tx2"/>
                </a:solidFill>
              </a:rPr>
              <a:t>Susana Paulino </a:t>
            </a:r>
            <a:endParaRPr lang="pt-PT" sz="2000" dirty="0">
              <a:solidFill>
                <a:schemeClr val="tx2"/>
              </a:solidFill>
            </a:endParaRPr>
          </a:p>
        </p:txBody>
      </p:sp>
      <p:sp>
        <p:nvSpPr>
          <p:cNvPr id="3" name="Rectângulo 2"/>
          <p:cNvSpPr/>
          <p:nvPr/>
        </p:nvSpPr>
        <p:spPr>
          <a:xfrm>
            <a:off x="936104" y="2529478"/>
            <a:ext cx="4572000" cy="1938992"/>
          </a:xfrm>
          <a:prstGeom prst="rect">
            <a:avLst/>
          </a:prstGeom>
        </p:spPr>
        <p:txBody>
          <a:bodyPr>
            <a:spAutoFit/>
          </a:bodyPr>
          <a:lstStyle/>
          <a:p>
            <a:endParaRPr lang="pt-PT" sz="1200" dirty="0">
              <a:solidFill>
                <a:schemeClr val="tx1">
                  <a:lumMod val="85000"/>
                  <a:lumOff val="15000"/>
                </a:schemeClr>
              </a:solidFill>
            </a:endParaRPr>
          </a:p>
          <a:p>
            <a:r>
              <a:rPr lang="pt-PT" sz="1200" dirty="0"/>
              <a:t>A política de concorrência na EU - evolução e características </a:t>
            </a:r>
          </a:p>
          <a:p>
            <a:endParaRPr lang="pt-PT" sz="1200" dirty="0"/>
          </a:p>
          <a:p>
            <a:r>
              <a:rPr lang="pt-PT" sz="1200" dirty="0"/>
              <a:t>A geografia concorrencial da União Europeia</a:t>
            </a:r>
          </a:p>
          <a:p>
            <a:endParaRPr lang="pt-PT" sz="1200" dirty="0"/>
          </a:p>
          <a:p>
            <a:r>
              <a:rPr lang="pt-PT" sz="1200" dirty="0"/>
              <a:t>Normas de concorrência do TFUE – artigos 101.º e </a:t>
            </a:r>
            <a:r>
              <a:rPr lang="pt-PT" sz="1200" dirty="0" smtClean="0"/>
              <a:t>102.º</a:t>
            </a:r>
          </a:p>
          <a:p>
            <a:endParaRPr lang="pt-PT" sz="1200" dirty="0"/>
          </a:p>
          <a:p>
            <a:r>
              <a:rPr lang="pt-PT" sz="1200" dirty="0" smtClean="0"/>
              <a:t>Os acordos de empresas</a:t>
            </a:r>
          </a:p>
          <a:p>
            <a:endParaRPr lang="pt-PT" sz="1200" dirty="0"/>
          </a:p>
          <a:p>
            <a:r>
              <a:rPr lang="pt-PT" sz="1200" dirty="0" smtClean="0"/>
              <a:t>Análise de casos </a:t>
            </a:r>
            <a:endParaRPr lang="pt-PT" sz="1200" dirty="0"/>
          </a:p>
        </p:txBody>
      </p:sp>
      <p:sp>
        <p:nvSpPr>
          <p:cNvPr id="8" name="Rectângulo 7"/>
          <p:cNvSpPr/>
          <p:nvPr/>
        </p:nvSpPr>
        <p:spPr>
          <a:xfrm>
            <a:off x="911872" y="2299702"/>
            <a:ext cx="4236191" cy="584775"/>
          </a:xfrm>
          <a:prstGeom prst="rect">
            <a:avLst/>
          </a:prstGeom>
        </p:spPr>
        <p:txBody>
          <a:bodyPr wrap="square">
            <a:spAutoFit/>
          </a:bodyPr>
          <a:lstStyle/>
          <a:p>
            <a:r>
              <a:rPr lang="pt-PT" sz="1600" b="1" dirty="0" smtClean="0">
                <a:solidFill>
                  <a:schemeClr val="tx2"/>
                </a:solidFill>
              </a:rPr>
              <a:t>Aula 5 - 18/03/2023 </a:t>
            </a:r>
            <a:r>
              <a:rPr lang="pt-PT" sz="1200" b="1" dirty="0" smtClean="0">
                <a:solidFill>
                  <a:schemeClr val="tx2"/>
                </a:solidFill>
              </a:rPr>
              <a:t>(ministrada a 24/03/2023)</a:t>
            </a:r>
          </a:p>
          <a:p>
            <a:endParaRPr lang="pt-PT" sz="1600" dirty="0">
              <a:solidFill>
                <a:schemeClr val="tx2"/>
              </a:solidFill>
            </a:endParaRPr>
          </a:p>
        </p:txBody>
      </p:sp>
    </p:spTree>
    <p:extLst>
      <p:ext uri="{BB962C8B-B14F-4D97-AF65-F5344CB8AC3E}">
        <p14:creationId xmlns:p14="http://schemas.microsoft.com/office/powerpoint/2010/main" val="59409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908720"/>
            <a:ext cx="7560840" cy="5078313"/>
          </a:xfrm>
          <a:prstGeom prst="rect">
            <a:avLst/>
          </a:prstGeom>
          <a:noFill/>
        </p:spPr>
        <p:txBody>
          <a:bodyPr wrap="square" rtlCol="0">
            <a:spAutoFit/>
          </a:bodyPr>
          <a:lstStyle/>
          <a:p>
            <a:r>
              <a:rPr lang="pt-PT" b="1" dirty="0">
                <a:solidFill>
                  <a:schemeClr val="tx2"/>
                </a:solidFill>
              </a:rPr>
              <a:t>Ordem Pública Concorrencial no Espaço da </a:t>
            </a:r>
            <a:r>
              <a:rPr lang="pt-PT" b="1" dirty="0" smtClean="0">
                <a:solidFill>
                  <a:schemeClr val="tx2"/>
                </a:solidFill>
              </a:rPr>
              <a:t>EU</a:t>
            </a:r>
            <a:endParaRPr lang="pt-PT" b="1" dirty="0">
              <a:solidFill>
                <a:schemeClr val="tx2"/>
              </a:solidFill>
            </a:endParaRPr>
          </a:p>
          <a:p>
            <a:endParaRPr lang="pt-PT" b="1" dirty="0">
              <a:solidFill>
                <a:schemeClr val="tx2"/>
              </a:solidFill>
            </a:endParaRPr>
          </a:p>
          <a:p>
            <a:r>
              <a:rPr lang="pt-PT" dirty="0" smtClean="0">
                <a:solidFill>
                  <a:schemeClr val="tx1">
                    <a:lumMod val="85000"/>
                    <a:lumOff val="15000"/>
                  </a:schemeClr>
                </a:solidFill>
              </a:rPr>
              <a:t>VISA DESENVOLVER um QUADRO LEGAL (REGIME) que GARANTA O EXERCÍCIO da LIBERDADE ECONÓMICA materializado nas seguintes vertentes:</a:t>
            </a:r>
          </a:p>
          <a:p>
            <a:endParaRPr lang="pt-PT" dirty="0">
              <a:solidFill>
                <a:schemeClr val="tx1">
                  <a:lumMod val="85000"/>
                  <a:lumOff val="15000"/>
                </a:schemeClr>
              </a:solidFill>
            </a:endParaRPr>
          </a:p>
          <a:p>
            <a:r>
              <a:rPr lang="pt-PT" dirty="0" smtClean="0">
                <a:solidFill>
                  <a:schemeClr val="tx1">
                    <a:lumMod val="85000"/>
                    <a:lumOff val="15000"/>
                  </a:schemeClr>
                </a:solidFill>
              </a:rPr>
              <a:t>LIBERDADE DE CONCORRÊNCIA – os protagonistas escolherem livremente a ESTRATÉGIA que entenderem</a:t>
            </a:r>
          </a:p>
          <a:p>
            <a:endParaRPr lang="pt-PT" dirty="0">
              <a:solidFill>
                <a:schemeClr val="tx1">
                  <a:lumMod val="85000"/>
                  <a:lumOff val="15000"/>
                </a:schemeClr>
              </a:solidFill>
            </a:endParaRPr>
          </a:p>
          <a:p>
            <a:r>
              <a:rPr lang="pt-PT" dirty="0" smtClean="0">
                <a:solidFill>
                  <a:schemeClr val="tx1">
                    <a:lumMod val="85000"/>
                    <a:lumOff val="15000"/>
                  </a:schemeClr>
                </a:solidFill>
              </a:rPr>
              <a:t>LIBERDADE DE ACESSO AOS MERCADOS – exercida por uma pluralidade de agentes económicos autónomos, em condições de igualdade de oportunidades</a:t>
            </a:r>
          </a:p>
          <a:p>
            <a:endParaRPr lang="pt-PT" dirty="0">
              <a:solidFill>
                <a:schemeClr val="tx1">
                  <a:lumMod val="85000"/>
                  <a:lumOff val="15000"/>
                </a:schemeClr>
              </a:solidFill>
            </a:endParaRPr>
          </a:p>
          <a:p>
            <a:r>
              <a:rPr lang="pt-PT" dirty="0" smtClean="0">
                <a:solidFill>
                  <a:schemeClr val="tx1">
                    <a:lumMod val="85000"/>
                    <a:lumOff val="15000"/>
                  </a:schemeClr>
                </a:solidFill>
              </a:rPr>
              <a:t>LIBERDADE DE AÇÃO DO LADO DA OFERTA – exercida através da capacidade dos agentes económicos </a:t>
            </a:r>
            <a:r>
              <a:rPr lang="pt-PT" dirty="0" err="1" smtClean="0">
                <a:solidFill>
                  <a:schemeClr val="tx1">
                    <a:lumMod val="85000"/>
                    <a:lumOff val="15000"/>
                  </a:schemeClr>
                </a:solidFill>
              </a:rPr>
              <a:t>adotarem</a:t>
            </a:r>
            <a:r>
              <a:rPr lang="pt-PT" dirty="0" smtClean="0">
                <a:solidFill>
                  <a:schemeClr val="tx1">
                    <a:lumMod val="85000"/>
                    <a:lumOff val="15000"/>
                  </a:schemeClr>
                </a:solidFill>
              </a:rPr>
              <a:t> livremente as suas ESTRATÉGIAS COMPETITIVAS</a:t>
            </a:r>
          </a:p>
          <a:p>
            <a:endParaRPr lang="pt-PT" dirty="0">
              <a:solidFill>
                <a:schemeClr val="tx1">
                  <a:lumMod val="85000"/>
                  <a:lumOff val="15000"/>
                </a:schemeClr>
              </a:solidFill>
            </a:endParaRPr>
          </a:p>
          <a:p>
            <a:r>
              <a:rPr lang="pt-PT" dirty="0" smtClean="0">
                <a:solidFill>
                  <a:schemeClr val="tx1">
                    <a:lumMod val="85000"/>
                    <a:lumOff val="15000"/>
                  </a:schemeClr>
                </a:solidFill>
              </a:rPr>
              <a:t>LIBERDADE DE ESCOLHA DO LADO DA PROCURA – exercida seja por UTILIZADORES INTERMÉDIOS, seja por CONSUMIDORES finais, com um conhecimento o mais exacto possível, como suporte da decisão de compra. </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611560" y="1004287"/>
            <a:ext cx="7848872" cy="369332"/>
          </a:xfrm>
          <a:prstGeom prst="rect">
            <a:avLst/>
          </a:prstGeom>
        </p:spPr>
        <p:txBody>
          <a:bodyPr wrap="square">
            <a:spAutoFit/>
          </a:bodyPr>
          <a:lstStyle/>
          <a:p>
            <a:r>
              <a:rPr lang="pt-PT" b="1" dirty="0">
                <a:solidFill>
                  <a:schemeClr val="tx2"/>
                </a:solidFill>
              </a:rPr>
              <a:t>Política Comunitária de Concorrência </a:t>
            </a:r>
          </a:p>
        </p:txBody>
      </p:sp>
      <p:sp>
        <p:nvSpPr>
          <p:cNvPr id="4" name="CaixaDeTexto 3"/>
          <p:cNvSpPr txBox="1"/>
          <p:nvPr/>
        </p:nvSpPr>
        <p:spPr>
          <a:xfrm>
            <a:off x="611560" y="1772816"/>
            <a:ext cx="8064896" cy="923330"/>
          </a:xfrm>
          <a:prstGeom prst="rect">
            <a:avLst/>
          </a:prstGeom>
          <a:noFill/>
        </p:spPr>
        <p:txBody>
          <a:bodyPr wrap="square" rtlCol="0">
            <a:spAutoFit/>
          </a:bodyPr>
          <a:lstStyle/>
          <a:p>
            <a:r>
              <a:rPr lang="pt-PT" dirty="0" smtClean="0">
                <a:solidFill>
                  <a:schemeClr val="tx1">
                    <a:lumMod val="85000"/>
                    <a:lumOff val="15000"/>
                  </a:schemeClr>
                </a:solidFill>
              </a:rPr>
              <a:t>1º </a:t>
            </a:r>
            <a:r>
              <a:rPr lang="pt-PT" dirty="0" err="1" smtClean="0">
                <a:solidFill>
                  <a:schemeClr val="tx1">
                    <a:lumMod val="85000"/>
                    <a:lumOff val="15000"/>
                  </a:schemeClr>
                </a:solidFill>
              </a:rPr>
              <a:t>Vetor</a:t>
            </a:r>
            <a:r>
              <a:rPr lang="pt-PT" dirty="0" smtClean="0">
                <a:solidFill>
                  <a:schemeClr val="tx1">
                    <a:lumMod val="85000"/>
                    <a:lumOff val="15000"/>
                  </a:schemeClr>
                </a:solidFill>
              </a:rPr>
              <a:t> – </a:t>
            </a:r>
            <a:r>
              <a:rPr lang="pt-PT" dirty="0" err="1" smtClean="0">
                <a:solidFill>
                  <a:schemeClr val="tx1">
                    <a:lumMod val="85000"/>
                    <a:lumOff val="15000"/>
                  </a:schemeClr>
                </a:solidFill>
              </a:rPr>
              <a:t>Objeto</a:t>
            </a:r>
            <a:r>
              <a:rPr lang="pt-PT" dirty="0" smtClean="0">
                <a:solidFill>
                  <a:schemeClr val="tx1">
                    <a:lumMod val="85000"/>
                    <a:lumOff val="15000"/>
                  </a:schemeClr>
                </a:solidFill>
              </a:rPr>
              <a:t> / domínio de aplicação</a:t>
            </a:r>
          </a:p>
          <a:p>
            <a:r>
              <a:rPr lang="pt-PT" dirty="0" smtClean="0">
                <a:solidFill>
                  <a:schemeClr val="tx1">
                    <a:lumMod val="85000"/>
                    <a:lumOff val="15000"/>
                  </a:schemeClr>
                </a:solidFill>
              </a:rPr>
              <a:t>A Política Comunitária de Concorrência é dirigida aos Estados Membros e às empresas – transferência de soberania para instituições supraestaduais </a:t>
            </a:r>
            <a:endParaRPr lang="pt-PT" dirty="0">
              <a:solidFill>
                <a:schemeClr val="tx1">
                  <a:lumMod val="85000"/>
                  <a:lumOff val="15000"/>
                </a:schemeClr>
              </a:solidFill>
            </a:endParaRPr>
          </a:p>
        </p:txBody>
      </p:sp>
      <p:sp>
        <p:nvSpPr>
          <p:cNvPr id="5" name="CaixaDeTexto 4"/>
          <p:cNvSpPr txBox="1"/>
          <p:nvPr/>
        </p:nvSpPr>
        <p:spPr>
          <a:xfrm>
            <a:off x="611560" y="2649686"/>
            <a:ext cx="8064896" cy="923330"/>
          </a:xfrm>
          <a:prstGeom prst="rect">
            <a:avLst/>
          </a:prstGeom>
          <a:noFill/>
        </p:spPr>
        <p:txBody>
          <a:bodyPr wrap="square" rtlCol="0">
            <a:spAutoFit/>
          </a:bodyPr>
          <a:lstStyle/>
          <a:p>
            <a:r>
              <a:rPr lang="pt-PT" dirty="0">
                <a:solidFill>
                  <a:schemeClr val="tx1">
                    <a:lumMod val="85000"/>
                    <a:lumOff val="15000"/>
                  </a:schemeClr>
                </a:solidFill>
              </a:rPr>
              <a:t>2</a:t>
            </a:r>
            <a:r>
              <a:rPr lang="pt-PT" dirty="0" smtClean="0">
                <a:solidFill>
                  <a:schemeClr val="tx1">
                    <a:lumMod val="85000"/>
                    <a:lumOff val="15000"/>
                  </a:schemeClr>
                </a:solidFill>
              </a:rPr>
              <a:t>º </a:t>
            </a:r>
            <a:r>
              <a:rPr lang="pt-PT" dirty="0" err="1" smtClean="0">
                <a:solidFill>
                  <a:schemeClr val="tx1">
                    <a:lumMod val="85000"/>
                    <a:lumOff val="15000"/>
                  </a:schemeClr>
                </a:solidFill>
              </a:rPr>
              <a:t>Vetor</a:t>
            </a:r>
            <a:r>
              <a:rPr lang="pt-PT" dirty="0" smtClean="0">
                <a:solidFill>
                  <a:schemeClr val="tx1">
                    <a:lumMod val="85000"/>
                    <a:lumOff val="15000"/>
                  </a:schemeClr>
                </a:solidFill>
              </a:rPr>
              <a:t> – Legitimação do Poder</a:t>
            </a:r>
          </a:p>
          <a:p>
            <a:r>
              <a:rPr lang="pt-PT" dirty="0" smtClean="0">
                <a:solidFill>
                  <a:schemeClr val="tx1">
                    <a:lumMod val="85000"/>
                    <a:lumOff val="15000"/>
                  </a:schemeClr>
                </a:solidFill>
              </a:rPr>
              <a:t>Transferência de competências políticas permitindo a aplicação </a:t>
            </a:r>
            <a:r>
              <a:rPr lang="pt-PT" dirty="0" err="1" smtClean="0">
                <a:solidFill>
                  <a:schemeClr val="tx1">
                    <a:lumMod val="85000"/>
                    <a:lumOff val="15000"/>
                  </a:schemeClr>
                </a:solidFill>
              </a:rPr>
              <a:t>direta</a:t>
            </a:r>
            <a:r>
              <a:rPr lang="pt-PT" dirty="0" smtClean="0">
                <a:solidFill>
                  <a:schemeClr val="tx1">
                    <a:lumMod val="85000"/>
                    <a:lumOff val="15000"/>
                  </a:schemeClr>
                </a:solidFill>
              </a:rPr>
              <a:t> nos Estados Membros de normas comunitárias de concorrência </a:t>
            </a:r>
            <a:endParaRPr lang="pt-PT" dirty="0">
              <a:solidFill>
                <a:schemeClr val="tx1">
                  <a:lumMod val="85000"/>
                  <a:lumOff val="15000"/>
                </a:schemeClr>
              </a:solidFill>
            </a:endParaRPr>
          </a:p>
        </p:txBody>
      </p:sp>
      <p:sp>
        <p:nvSpPr>
          <p:cNvPr id="6" name="CaixaDeTexto 5"/>
          <p:cNvSpPr txBox="1"/>
          <p:nvPr/>
        </p:nvSpPr>
        <p:spPr>
          <a:xfrm>
            <a:off x="611560" y="3501008"/>
            <a:ext cx="8064896" cy="923330"/>
          </a:xfrm>
          <a:prstGeom prst="rect">
            <a:avLst/>
          </a:prstGeom>
          <a:noFill/>
        </p:spPr>
        <p:txBody>
          <a:bodyPr wrap="square" rtlCol="0">
            <a:spAutoFit/>
          </a:bodyPr>
          <a:lstStyle/>
          <a:p>
            <a:r>
              <a:rPr lang="pt-PT" dirty="0" smtClean="0">
                <a:solidFill>
                  <a:schemeClr val="tx1">
                    <a:lumMod val="85000"/>
                    <a:lumOff val="15000"/>
                  </a:schemeClr>
                </a:solidFill>
              </a:rPr>
              <a:t>3º </a:t>
            </a:r>
            <a:r>
              <a:rPr lang="pt-PT" dirty="0" err="1" smtClean="0">
                <a:solidFill>
                  <a:schemeClr val="tx1">
                    <a:lumMod val="85000"/>
                    <a:lumOff val="15000"/>
                  </a:schemeClr>
                </a:solidFill>
              </a:rPr>
              <a:t>Vetor</a:t>
            </a:r>
            <a:r>
              <a:rPr lang="pt-PT" dirty="0" smtClean="0">
                <a:solidFill>
                  <a:schemeClr val="tx1">
                    <a:lumMod val="85000"/>
                    <a:lumOff val="15000"/>
                  </a:schemeClr>
                </a:solidFill>
              </a:rPr>
              <a:t> – </a:t>
            </a:r>
            <a:r>
              <a:rPr lang="pt-PT" dirty="0" err="1" smtClean="0">
                <a:solidFill>
                  <a:schemeClr val="tx1">
                    <a:lumMod val="85000"/>
                    <a:lumOff val="15000"/>
                  </a:schemeClr>
                </a:solidFill>
              </a:rPr>
              <a:t>Instrumentalidade</a:t>
            </a:r>
            <a:r>
              <a:rPr lang="pt-PT" dirty="0" smtClean="0">
                <a:solidFill>
                  <a:schemeClr val="tx1">
                    <a:lumMod val="85000"/>
                    <a:lumOff val="15000"/>
                  </a:schemeClr>
                </a:solidFill>
              </a:rPr>
              <a:t> de concorrência face à construção europeia</a:t>
            </a:r>
          </a:p>
          <a:p>
            <a:r>
              <a:rPr lang="pt-PT" dirty="0" smtClean="0">
                <a:solidFill>
                  <a:schemeClr val="tx1">
                    <a:lumMod val="85000"/>
                    <a:lumOff val="15000"/>
                  </a:schemeClr>
                </a:solidFill>
              </a:rPr>
              <a:t>A Política de Concorrência é um factor de integração positiva para a consolidação do mercado interno e do funcionamento eficiente da União Económica e Monetária </a:t>
            </a:r>
            <a:endParaRPr lang="pt-PT" dirty="0">
              <a:solidFill>
                <a:schemeClr val="tx1">
                  <a:lumMod val="85000"/>
                  <a:lumOff val="15000"/>
                </a:schemeClr>
              </a:solidFill>
            </a:endParaRPr>
          </a:p>
        </p:txBody>
      </p:sp>
      <p:sp>
        <p:nvSpPr>
          <p:cNvPr id="7" name="CaixaDeTexto 6"/>
          <p:cNvSpPr txBox="1"/>
          <p:nvPr/>
        </p:nvSpPr>
        <p:spPr>
          <a:xfrm>
            <a:off x="611560" y="4365104"/>
            <a:ext cx="8064896" cy="923330"/>
          </a:xfrm>
          <a:prstGeom prst="rect">
            <a:avLst/>
          </a:prstGeom>
          <a:noFill/>
        </p:spPr>
        <p:txBody>
          <a:bodyPr wrap="square" rtlCol="0">
            <a:spAutoFit/>
          </a:bodyPr>
          <a:lstStyle/>
          <a:p>
            <a:r>
              <a:rPr lang="pt-PT" dirty="0" smtClean="0">
                <a:solidFill>
                  <a:schemeClr val="tx1">
                    <a:lumMod val="85000"/>
                    <a:lumOff val="15000"/>
                  </a:schemeClr>
                </a:solidFill>
              </a:rPr>
              <a:t>4º </a:t>
            </a:r>
            <a:r>
              <a:rPr lang="pt-PT" dirty="0" err="1" smtClean="0">
                <a:solidFill>
                  <a:schemeClr val="tx1">
                    <a:lumMod val="85000"/>
                    <a:lumOff val="15000"/>
                  </a:schemeClr>
                </a:solidFill>
              </a:rPr>
              <a:t>Vetor</a:t>
            </a:r>
            <a:r>
              <a:rPr lang="pt-PT" dirty="0" smtClean="0">
                <a:solidFill>
                  <a:schemeClr val="tx1">
                    <a:lumMod val="85000"/>
                    <a:lumOff val="15000"/>
                  </a:schemeClr>
                </a:solidFill>
              </a:rPr>
              <a:t> – Quadro Institucional</a:t>
            </a:r>
          </a:p>
          <a:p>
            <a:r>
              <a:rPr lang="pt-PT" dirty="0" smtClean="0">
                <a:solidFill>
                  <a:schemeClr val="tx1">
                    <a:lumMod val="85000"/>
                    <a:lumOff val="15000"/>
                  </a:schemeClr>
                </a:solidFill>
              </a:rPr>
              <a:t>A capacidade de aplicação de sanções a estados e empresas sem necessidade de as mesmas serem aprovadas ou ratificadas por uma instância nacional</a:t>
            </a:r>
          </a:p>
        </p:txBody>
      </p:sp>
      <p:sp>
        <p:nvSpPr>
          <p:cNvPr id="8" name="CaixaDeTexto 7"/>
          <p:cNvSpPr txBox="1"/>
          <p:nvPr/>
        </p:nvSpPr>
        <p:spPr>
          <a:xfrm>
            <a:off x="611560" y="5169966"/>
            <a:ext cx="8064896" cy="646331"/>
          </a:xfrm>
          <a:prstGeom prst="rect">
            <a:avLst/>
          </a:prstGeom>
          <a:noFill/>
        </p:spPr>
        <p:txBody>
          <a:bodyPr wrap="square" rtlCol="0">
            <a:spAutoFit/>
          </a:bodyPr>
          <a:lstStyle/>
          <a:p>
            <a:r>
              <a:rPr lang="pt-PT" dirty="0" smtClean="0">
                <a:solidFill>
                  <a:schemeClr val="tx1">
                    <a:lumMod val="85000"/>
                    <a:lumOff val="15000"/>
                  </a:schemeClr>
                </a:solidFill>
              </a:rPr>
              <a:t>5º </a:t>
            </a:r>
            <a:r>
              <a:rPr lang="pt-PT" dirty="0" err="1" smtClean="0">
                <a:solidFill>
                  <a:schemeClr val="tx1">
                    <a:lumMod val="85000"/>
                    <a:lumOff val="15000"/>
                  </a:schemeClr>
                </a:solidFill>
              </a:rPr>
              <a:t>Vetor</a:t>
            </a:r>
            <a:r>
              <a:rPr lang="pt-PT" dirty="0" smtClean="0">
                <a:solidFill>
                  <a:schemeClr val="tx1">
                    <a:lumMod val="85000"/>
                    <a:lumOff val="15000"/>
                  </a:schemeClr>
                </a:solidFill>
              </a:rPr>
              <a:t> – Filosofia de Concorrência  - concorrência não falseada, que permite o controlo judicial </a:t>
            </a:r>
            <a:r>
              <a:rPr lang="pt-PT" dirty="0" err="1" smtClean="0">
                <a:solidFill>
                  <a:schemeClr val="tx1">
                    <a:lumMod val="85000"/>
                    <a:lumOff val="15000"/>
                  </a:schemeClr>
                </a:solidFill>
              </a:rPr>
              <a:t>direto</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467544" y="1196752"/>
            <a:ext cx="7776864" cy="3693319"/>
          </a:xfrm>
          <a:prstGeom prst="rect">
            <a:avLst/>
          </a:prstGeom>
          <a:noFill/>
        </p:spPr>
        <p:txBody>
          <a:bodyPr wrap="square" rtlCol="0">
            <a:spAutoFit/>
          </a:bodyPr>
          <a:lstStyle/>
          <a:p>
            <a:r>
              <a:rPr lang="pt-PT" u="sng" dirty="0" smtClean="0">
                <a:solidFill>
                  <a:schemeClr val="tx1">
                    <a:lumMod val="85000"/>
                    <a:lumOff val="15000"/>
                  </a:schemeClr>
                </a:solidFill>
              </a:rPr>
              <a:t>Com o Tratado de Lisboa reforça-se as iniciativas de promoção da política de concorrência, </a:t>
            </a:r>
            <a:r>
              <a:rPr lang="pt-PT" dirty="0" smtClean="0">
                <a:solidFill>
                  <a:schemeClr val="tx1">
                    <a:lumMod val="85000"/>
                    <a:lumOff val="15000"/>
                  </a:schemeClr>
                </a:solidFill>
              </a:rPr>
              <a:t>considerando-se que: </a:t>
            </a:r>
          </a:p>
          <a:p>
            <a:endParaRPr lang="pt-PT" dirty="0">
              <a:solidFill>
                <a:schemeClr val="tx1">
                  <a:lumMod val="85000"/>
                  <a:lumOff val="15000"/>
                </a:schemeClr>
              </a:solidFill>
            </a:endParaRPr>
          </a:p>
          <a:p>
            <a:r>
              <a:rPr lang="pt-PT" dirty="0" smtClean="0">
                <a:solidFill>
                  <a:schemeClr val="tx1">
                    <a:lumMod val="85000"/>
                    <a:lumOff val="15000"/>
                  </a:schemeClr>
                </a:solidFill>
              </a:rPr>
              <a:t>A forma mais eficaz de estimular a Inovação decorre de uma Concorrência não falseada que seja </a:t>
            </a:r>
            <a:r>
              <a:rPr lang="pt-PT" dirty="0" err="1" smtClean="0">
                <a:solidFill>
                  <a:schemeClr val="tx1">
                    <a:lumMod val="85000"/>
                    <a:lumOff val="15000"/>
                  </a:schemeClr>
                </a:solidFill>
              </a:rPr>
              <a:t>efetiva</a:t>
            </a:r>
            <a:r>
              <a:rPr lang="pt-PT" dirty="0" smtClean="0">
                <a:solidFill>
                  <a:schemeClr val="tx1">
                    <a:lumMod val="85000"/>
                    <a:lumOff val="15000"/>
                  </a:schemeClr>
                </a:solidFill>
              </a:rPr>
              <a:t> e que torne os mercados mais eficientes </a:t>
            </a:r>
          </a:p>
          <a:p>
            <a:endParaRPr lang="pt-PT" dirty="0">
              <a:solidFill>
                <a:schemeClr val="tx1">
                  <a:lumMod val="85000"/>
                  <a:lumOff val="15000"/>
                </a:schemeClr>
              </a:solidFill>
            </a:endParaRPr>
          </a:p>
          <a:p>
            <a:r>
              <a:rPr lang="pt-PT" dirty="0" smtClean="0">
                <a:solidFill>
                  <a:schemeClr val="tx1">
                    <a:lumMod val="85000"/>
                    <a:lumOff val="15000"/>
                  </a:schemeClr>
                </a:solidFill>
              </a:rPr>
              <a:t>Os Auxílios de Estado  não podem ter usos perversos no sentido de cristalizar e perpetuar ineficiência, como não podem ser imaginados como se fossem a varinha mágica para promover a Inovação, e conduzir assim, ao desperdício de recursos. </a:t>
            </a:r>
          </a:p>
          <a:p>
            <a:endParaRPr lang="pt-PT" dirty="0">
              <a:solidFill>
                <a:schemeClr val="tx1">
                  <a:lumMod val="85000"/>
                  <a:lumOff val="15000"/>
                </a:schemeClr>
              </a:solidFill>
            </a:endParaRPr>
          </a:p>
          <a:p>
            <a:r>
              <a:rPr lang="pt-PT" dirty="0" smtClean="0">
                <a:solidFill>
                  <a:schemeClr val="tx1">
                    <a:lumMod val="85000"/>
                    <a:lumOff val="15000"/>
                  </a:schemeClr>
                </a:solidFill>
              </a:rPr>
              <a:t>Incentivar os Estados Membros e as empresas nele sedeadas a aumentar os seus investimentos em </a:t>
            </a:r>
            <a:r>
              <a:rPr lang="pt-PT" dirty="0" err="1" smtClean="0">
                <a:solidFill>
                  <a:schemeClr val="tx1">
                    <a:lumMod val="85000"/>
                    <a:lumOff val="15000"/>
                  </a:schemeClr>
                </a:solidFill>
              </a:rPr>
              <a:t>atividades</a:t>
            </a:r>
            <a:r>
              <a:rPr lang="pt-PT" dirty="0" smtClean="0">
                <a:solidFill>
                  <a:schemeClr val="tx1">
                    <a:lumMod val="85000"/>
                    <a:lumOff val="15000"/>
                  </a:schemeClr>
                </a:solidFill>
              </a:rPr>
              <a:t> I&amp;D&amp;I (investigação, desenvolvimento e inovação)</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395535" y="704475"/>
            <a:ext cx="8064897" cy="5324535"/>
          </a:xfrm>
          <a:prstGeom prst="rect">
            <a:avLst/>
          </a:prstGeom>
        </p:spPr>
        <p:txBody>
          <a:bodyPr wrap="square">
            <a:spAutoFit/>
          </a:bodyPr>
          <a:lstStyle/>
          <a:p>
            <a:r>
              <a:rPr lang="pt-PT" b="1" dirty="0">
                <a:solidFill>
                  <a:schemeClr val="tx2"/>
                </a:solidFill>
              </a:rPr>
              <a:t>Tratado de Funcionamento da União Europeia</a:t>
            </a:r>
          </a:p>
          <a:p>
            <a:endParaRPr lang="pt-PT" sz="1000" dirty="0" smtClean="0"/>
          </a:p>
          <a:p>
            <a:r>
              <a:rPr lang="pt-PT" sz="1000" dirty="0" smtClean="0">
                <a:solidFill>
                  <a:schemeClr val="tx1">
                    <a:lumMod val="85000"/>
                    <a:lumOff val="15000"/>
                  </a:schemeClr>
                </a:solidFill>
              </a:rPr>
              <a:t>TÍTULO </a:t>
            </a:r>
            <a:r>
              <a:rPr lang="pt-PT" sz="1000" dirty="0">
                <a:solidFill>
                  <a:schemeClr val="tx1">
                    <a:lumMod val="85000"/>
                    <a:lumOff val="15000"/>
                  </a:schemeClr>
                </a:solidFill>
              </a:rPr>
              <a:t>VII</a:t>
            </a:r>
          </a:p>
          <a:p>
            <a:r>
              <a:rPr lang="pt-PT" sz="1000" b="1" dirty="0">
                <a:solidFill>
                  <a:schemeClr val="tx1">
                    <a:lumMod val="85000"/>
                    <a:lumOff val="15000"/>
                  </a:schemeClr>
                </a:solidFill>
              </a:rPr>
              <a:t>AS REGRAS COMUNS RELATIVAS À CONCORRÊNCIA, À FISCALIDADE E À</a:t>
            </a:r>
          </a:p>
          <a:p>
            <a:r>
              <a:rPr lang="pt-PT" sz="1000" b="1" dirty="0">
                <a:solidFill>
                  <a:schemeClr val="tx1">
                    <a:lumMod val="85000"/>
                    <a:lumOff val="15000"/>
                  </a:schemeClr>
                </a:solidFill>
              </a:rPr>
              <a:t>APROXIMAÇÃO DAS LEGISLAÇÕES</a:t>
            </a:r>
          </a:p>
          <a:p>
            <a:r>
              <a:rPr lang="pt-PT" sz="1000" dirty="0">
                <a:solidFill>
                  <a:schemeClr val="tx1">
                    <a:lumMod val="85000"/>
                    <a:lumOff val="15000"/>
                  </a:schemeClr>
                </a:solidFill>
              </a:rPr>
              <a:t>CAPÍTULO 1</a:t>
            </a:r>
          </a:p>
          <a:p>
            <a:r>
              <a:rPr lang="pt-PT" sz="1000" dirty="0">
                <a:solidFill>
                  <a:schemeClr val="tx1">
                    <a:lumMod val="85000"/>
                    <a:lumOff val="15000"/>
                  </a:schemeClr>
                </a:solidFill>
              </a:rPr>
              <a:t>AS REGRAS DE CONCORRÊNCIA</a:t>
            </a:r>
          </a:p>
          <a:p>
            <a:r>
              <a:rPr lang="pt-PT" sz="1000" i="1" dirty="0">
                <a:solidFill>
                  <a:schemeClr val="tx1">
                    <a:lumMod val="85000"/>
                    <a:lumOff val="15000"/>
                  </a:schemeClr>
                </a:solidFill>
              </a:rPr>
              <a:t>SECÇÃO 1</a:t>
            </a:r>
          </a:p>
          <a:p>
            <a:r>
              <a:rPr lang="pt-PT" sz="1000" dirty="0">
                <a:solidFill>
                  <a:schemeClr val="tx1">
                    <a:lumMod val="85000"/>
                    <a:lumOff val="15000"/>
                  </a:schemeClr>
                </a:solidFill>
              </a:rPr>
              <a:t>AS REGRAS APLICÁVEIS ÀS EMPRESAS</a:t>
            </a:r>
          </a:p>
          <a:p>
            <a:endParaRPr lang="pt-PT" sz="1000" i="1" dirty="0">
              <a:solidFill>
                <a:schemeClr val="tx1">
                  <a:lumMod val="85000"/>
                  <a:lumOff val="15000"/>
                </a:schemeClr>
              </a:solidFill>
            </a:endParaRPr>
          </a:p>
          <a:p>
            <a:pPr algn="ctr">
              <a:lnSpc>
                <a:spcPct val="150000"/>
              </a:lnSpc>
            </a:pPr>
            <a:r>
              <a:rPr lang="pt-PT" sz="1200" i="1" dirty="0" smtClean="0">
                <a:solidFill>
                  <a:schemeClr val="tx1">
                    <a:lumMod val="85000"/>
                    <a:lumOff val="15000"/>
                  </a:schemeClr>
                </a:solidFill>
              </a:rPr>
              <a:t>Artigo </a:t>
            </a:r>
            <a:r>
              <a:rPr lang="pt-PT" sz="1200" i="1" dirty="0">
                <a:solidFill>
                  <a:schemeClr val="tx1">
                    <a:lumMod val="85000"/>
                    <a:lumOff val="15000"/>
                  </a:schemeClr>
                </a:solidFill>
              </a:rPr>
              <a:t>101. o</a:t>
            </a:r>
          </a:p>
          <a:p>
            <a:pPr algn="ctr">
              <a:lnSpc>
                <a:spcPct val="150000"/>
              </a:lnSpc>
            </a:pPr>
            <a:r>
              <a:rPr lang="pt-PT" sz="1200" dirty="0">
                <a:solidFill>
                  <a:schemeClr val="tx1">
                    <a:lumMod val="85000"/>
                    <a:lumOff val="15000"/>
                  </a:schemeClr>
                </a:solidFill>
              </a:rPr>
              <a:t>(ex-artigo 81. o TCE)</a:t>
            </a:r>
          </a:p>
          <a:p>
            <a:pPr>
              <a:lnSpc>
                <a:spcPct val="150000"/>
              </a:lnSpc>
            </a:pPr>
            <a:r>
              <a:rPr lang="pt-PT" sz="1200" dirty="0">
                <a:solidFill>
                  <a:schemeClr val="tx1">
                    <a:lumMod val="85000"/>
                    <a:lumOff val="15000"/>
                  </a:schemeClr>
                </a:solidFill>
              </a:rPr>
              <a:t>1. São incompatíveis com o mercado interno e proibidos todos os acordos entre empresas, </a:t>
            </a:r>
            <a:r>
              <a:rPr lang="pt-PT" sz="1200" dirty="0" smtClean="0">
                <a:solidFill>
                  <a:schemeClr val="tx1">
                    <a:lumMod val="85000"/>
                    <a:lumOff val="15000"/>
                  </a:schemeClr>
                </a:solidFill>
              </a:rPr>
              <a:t>todas as </a:t>
            </a:r>
            <a:r>
              <a:rPr lang="pt-PT" sz="1200" dirty="0">
                <a:solidFill>
                  <a:schemeClr val="tx1">
                    <a:lumMod val="85000"/>
                    <a:lumOff val="15000"/>
                  </a:schemeClr>
                </a:solidFill>
              </a:rPr>
              <a:t>decisões de associações de empresas e todas as práticas concertadas que sejam </a:t>
            </a:r>
            <a:r>
              <a:rPr lang="pt-PT" sz="1200" dirty="0" err="1">
                <a:solidFill>
                  <a:schemeClr val="tx1">
                    <a:lumMod val="85000"/>
                    <a:lumOff val="15000"/>
                  </a:schemeClr>
                </a:solidFill>
              </a:rPr>
              <a:t>suscetíveis</a:t>
            </a:r>
            <a:r>
              <a:rPr lang="pt-PT" sz="1200" dirty="0">
                <a:solidFill>
                  <a:schemeClr val="tx1">
                    <a:lumMod val="85000"/>
                    <a:lumOff val="15000"/>
                  </a:schemeClr>
                </a:solidFill>
              </a:rPr>
              <a:t> de </a:t>
            </a:r>
            <a:r>
              <a:rPr lang="pt-PT" sz="1200" dirty="0" err="1" smtClean="0">
                <a:solidFill>
                  <a:schemeClr val="tx1">
                    <a:lumMod val="85000"/>
                    <a:lumOff val="15000"/>
                  </a:schemeClr>
                </a:solidFill>
              </a:rPr>
              <a:t>afetar</a:t>
            </a:r>
            <a:r>
              <a:rPr lang="pt-PT" sz="1200" dirty="0" smtClean="0">
                <a:solidFill>
                  <a:schemeClr val="tx1">
                    <a:lumMod val="85000"/>
                    <a:lumOff val="15000"/>
                  </a:schemeClr>
                </a:solidFill>
              </a:rPr>
              <a:t> o </a:t>
            </a:r>
            <a:r>
              <a:rPr lang="pt-PT" sz="1200" dirty="0">
                <a:solidFill>
                  <a:schemeClr val="tx1">
                    <a:lumMod val="85000"/>
                    <a:lumOff val="15000"/>
                  </a:schemeClr>
                </a:solidFill>
              </a:rPr>
              <a:t>comércio entre os Estados-Membros e que tenham por </a:t>
            </a:r>
            <a:r>
              <a:rPr lang="pt-PT" sz="1200" dirty="0" err="1">
                <a:solidFill>
                  <a:schemeClr val="tx1">
                    <a:lumMod val="85000"/>
                    <a:lumOff val="15000"/>
                  </a:schemeClr>
                </a:solidFill>
              </a:rPr>
              <a:t>objetivo</a:t>
            </a:r>
            <a:r>
              <a:rPr lang="pt-PT" sz="1200" dirty="0">
                <a:solidFill>
                  <a:schemeClr val="tx1">
                    <a:lumMod val="85000"/>
                    <a:lumOff val="15000"/>
                  </a:schemeClr>
                </a:solidFill>
              </a:rPr>
              <a:t> ou efeito impedir, restringir </a:t>
            </a:r>
            <a:r>
              <a:rPr lang="pt-PT" sz="1200" dirty="0" smtClean="0">
                <a:solidFill>
                  <a:schemeClr val="tx1">
                    <a:lumMod val="85000"/>
                    <a:lumOff val="15000"/>
                  </a:schemeClr>
                </a:solidFill>
              </a:rPr>
              <a:t>ou falsear </a:t>
            </a:r>
            <a:r>
              <a:rPr lang="pt-PT" sz="1200" dirty="0">
                <a:solidFill>
                  <a:schemeClr val="tx1">
                    <a:lumMod val="85000"/>
                    <a:lumOff val="15000"/>
                  </a:schemeClr>
                </a:solidFill>
              </a:rPr>
              <a:t>a concorrência no mercado interno, designadamente as que consistam em</a:t>
            </a:r>
            <a:r>
              <a:rPr lang="pt-PT" sz="1200" dirty="0" smtClean="0">
                <a:solidFill>
                  <a:schemeClr val="tx1">
                    <a:lumMod val="85000"/>
                    <a:lumOff val="15000"/>
                  </a:schemeClr>
                </a:solidFill>
              </a:rPr>
              <a:t>:</a:t>
            </a:r>
            <a:endParaRPr lang="pt-PT" sz="1200" dirty="0">
              <a:solidFill>
                <a:schemeClr val="tx1">
                  <a:lumMod val="85000"/>
                  <a:lumOff val="15000"/>
                </a:schemeClr>
              </a:solidFill>
            </a:endParaRPr>
          </a:p>
          <a:p>
            <a:pPr>
              <a:lnSpc>
                <a:spcPct val="150000"/>
              </a:lnSpc>
            </a:pPr>
            <a:r>
              <a:rPr lang="pt-PT" sz="1200" dirty="0">
                <a:solidFill>
                  <a:schemeClr val="tx1">
                    <a:lumMod val="85000"/>
                    <a:lumOff val="15000"/>
                  </a:schemeClr>
                </a:solidFill>
              </a:rPr>
              <a:t>a) Fixar, de forma </a:t>
            </a:r>
            <a:r>
              <a:rPr lang="pt-PT" sz="1200" dirty="0" err="1">
                <a:solidFill>
                  <a:schemeClr val="tx1">
                    <a:lumMod val="85000"/>
                    <a:lumOff val="15000"/>
                  </a:schemeClr>
                </a:solidFill>
              </a:rPr>
              <a:t>direta</a:t>
            </a:r>
            <a:r>
              <a:rPr lang="pt-PT" sz="1200" dirty="0">
                <a:solidFill>
                  <a:schemeClr val="tx1">
                    <a:lumMod val="85000"/>
                    <a:lumOff val="15000"/>
                  </a:schemeClr>
                </a:solidFill>
              </a:rPr>
              <a:t> ou </a:t>
            </a:r>
            <a:r>
              <a:rPr lang="pt-PT" sz="1200" dirty="0" err="1">
                <a:solidFill>
                  <a:schemeClr val="tx1">
                    <a:lumMod val="85000"/>
                    <a:lumOff val="15000"/>
                  </a:schemeClr>
                </a:solidFill>
              </a:rPr>
              <a:t>indireta</a:t>
            </a:r>
            <a:r>
              <a:rPr lang="pt-PT" sz="1200" dirty="0">
                <a:solidFill>
                  <a:schemeClr val="tx1">
                    <a:lumMod val="85000"/>
                    <a:lumOff val="15000"/>
                  </a:schemeClr>
                </a:solidFill>
              </a:rPr>
              <a:t>, os preços de compra ou de venda, ou quaisquer </a:t>
            </a:r>
            <a:r>
              <a:rPr lang="pt-PT" sz="1200" dirty="0" smtClean="0">
                <a:solidFill>
                  <a:schemeClr val="tx1">
                    <a:lumMod val="85000"/>
                    <a:lumOff val="15000"/>
                  </a:schemeClr>
                </a:solidFill>
              </a:rPr>
              <a:t>outras condições </a:t>
            </a:r>
            <a:r>
              <a:rPr lang="pt-PT" sz="1200" dirty="0">
                <a:solidFill>
                  <a:schemeClr val="tx1">
                    <a:lumMod val="85000"/>
                    <a:lumOff val="15000"/>
                  </a:schemeClr>
                </a:solidFill>
              </a:rPr>
              <a:t>de </a:t>
            </a:r>
            <a:r>
              <a:rPr lang="pt-PT" sz="1200" dirty="0" err="1">
                <a:solidFill>
                  <a:schemeClr val="tx1">
                    <a:lumMod val="85000"/>
                    <a:lumOff val="15000"/>
                  </a:schemeClr>
                </a:solidFill>
              </a:rPr>
              <a:t>transação</a:t>
            </a:r>
            <a:r>
              <a:rPr lang="pt-PT" sz="1200" dirty="0">
                <a:solidFill>
                  <a:schemeClr val="tx1">
                    <a:lumMod val="85000"/>
                    <a:lumOff val="15000"/>
                  </a:schemeClr>
                </a:solidFill>
              </a:rPr>
              <a:t>;</a:t>
            </a:r>
          </a:p>
          <a:p>
            <a:pPr>
              <a:lnSpc>
                <a:spcPct val="150000"/>
              </a:lnSpc>
            </a:pPr>
            <a:r>
              <a:rPr lang="pt-PT" sz="1200" dirty="0">
                <a:solidFill>
                  <a:schemeClr val="tx1">
                    <a:lumMod val="85000"/>
                    <a:lumOff val="15000"/>
                  </a:schemeClr>
                </a:solidFill>
              </a:rPr>
              <a:t>b) Limitar ou controlar a produção, a distribuição, o desenvolvimento técnico ou os investimentos;</a:t>
            </a:r>
          </a:p>
          <a:p>
            <a:pPr>
              <a:lnSpc>
                <a:spcPct val="150000"/>
              </a:lnSpc>
            </a:pPr>
            <a:r>
              <a:rPr lang="pt-PT" sz="1200" dirty="0">
                <a:solidFill>
                  <a:schemeClr val="tx1">
                    <a:lumMod val="85000"/>
                    <a:lumOff val="15000"/>
                  </a:schemeClr>
                </a:solidFill>
              </a:rPr>
              <a:t>c) Repartir os mercados ou as fontes de abastecimento;</a:t>
            </a:r>
          </a:p>
          <a:p>
            <a:pPr>
              <a:lnSpc>
                <a:spcPct val="150000"/>
              </a:lnSpc>
            </a:pPr>
            <a:r>
              <a:rPr lang="pt-PT" sz="1200" dirty="0">
                <a:solidFill>
                  <a:schemeClr val="tx1">
                    <a:lumMod val="85000"/>
                    <a:lumOff val="15000"/>
                  </a:schemeClr>
                </a:solidFill>
              </a:rPr>
              <a:t>d) Aplicar, relativamente a parceiros comerciais, condições desiguais no caso de prestações </a:t>
            </a:r>
            <a:r>
              <a:rPr lang="pt-PT" sz="1200" dirty="0" smtClean="0">
                <a:solidFill>
                  <a:schemeClr val="tx1">
                    <a:lumMod val="85000"/>
                    <a:lumOff val="15000"/>
                  </a:schemeClr>
                </a:solidFill>
              </a:rPr>
              <a:t>equivalentes colocando-os</a:t>
            </a:r>
            <a:r>
              <a:rPr lang="pt-PT" sz="1200" dirty="0">
                <a:solidFill>
                  <a:schemeClr val="tx1">
                    <a:lumMod val="85000"/>
                    <a:lumOff val="15000"/>
                  </a:schemeClr>
                </a:solidFill>
              </a:rPr>
              <a:t>, por esse facto, em desvantagem na concorrência;</a:t>
            </a:r>
          </a:p>
          <a:p>
            <a:pPr>
              <a:lnSpc>
                <a:spcPct val="150000"/>
              </a:lnSpc>
            </a:pPr>
            <a:r>
              <a:rPr lang="pt-PT" sz="1200" dirty="0">
                <a:solidFill>
                  <a:schemeClr val="tx1">
                    <a:lumMod val="85000"/>
                    <a:lumOff val="15000"/>
                  </a:schemeClr>
                </a:solidFill>
              </a:rPr>
              <a:t>e) Subordinar a celebração de contratos à aceitação, por parte dos outros contraentes, de </a:t>
            </a:r>
            <a:r>
              <a:rPr lang="pt-PT" sz="1200" dirty="0" smtClean="0">
                <a:solidFill>
                  <a:schemeClr val="tx1">
                    <a:lumMod val="85000"/>
                    <a:lumOff val="15000"/>
                  </a:schemeClr>
                </a:solidFill>
              </a:rPr>
              <a:t>prestações suplementares </a:t>
            </a:r>
            <a:r>
              <a:rPr lang="pt-PT" sz="1200" dirty="0">
                <a:solidFill>
                  <a:schemeClr val="tx1">
                    <a:lumMod val="85000"/>
                    <a:lumOff val="15000"/>
                  </a:schemeClr>
                </a:solidFill>
              </a:rPr>
              <a:t>que, pela sua natureza ou de acordo com os usos comerciais, não têm ligação </a:t>
            </a:r>
            <a:r>
              <a:rPr lang="pt-PT" sz="1200" dirty="0" smtClean="0">
                <a:solidFill>
                  <a:schemeClr val="tx1">
                    <a:lumMod val="85000"/>
                    <a:lumOff val="15000"/>
                  </a:schemeClr>
                </a:solidFill>
              </a:rPr>
              <a:t>com o </a:t>
            </a:r>
            <a:r>
              <a:rPr lang="pt-PT" sz="1200" dirty="0" err="1">
                <a:solidFill>
                  <a:schemeClr val="tx1">
                    <a:lumMod val="85000"/>
                    <a:lumOff val="15000"/>
                  </a:schemeClr>
                </a:solidFill>
              </a:rPr>
              <a:t>objeto</a:t>
            </a:r>
            <a:r>
              <a:rPr lang="pt-PT" sz="1200" dirty="0">
                <a:solidFill>
                  <a:schemeClr val="tx1">
                    <a:lumMod val="85000"/>
                    <a:lumOff val="15000"/>
                  </a:schemeClr>
                </a:solidFill>
              </a:rPr>
              <a:t> desses contratos.</a:t>
            </a:r>
          </a:p>
          <a:p>
            <a:pPr>
              <a:lnSpc>
                <a:spcPct val="150000"/>
              </a:lnSpc>
            </a:pPr>
            <a:r>
              <a:rPr lang="pt-PT" sz="1200" dirty="0">
                <a:solidFill>
                  <a:schemeClr val="tx1">
                    <a:lumMod val="85000"/>
                    <a:lumOff val="15000"/>
                  </a:schemeClr>
                </a:solidFill>
              </a:rPr>
              <a:t>2. São nulos os acordos ou decisões proibidos pelo presente artigo</a:t>
            </a:r>
            <a:r>
              <a:rPr lang="pt-PT" sz="1200" dirty="0" smtClean="0">
                <a:solidFill>
                  <a:schemeClr val="tx1">
                    <a:lumMod val="85000"/>
                    <a:lumOff val="15000"/>
                  </a:schemeClr>
                </a:solidFill>
              </a:rPr>
              <a:t>.</a:t>
            </a:r>
            <a:endParaRPr lang="pt-PT" sz="1200"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467544" y="476672"/>
            <a:ext cx="8064896" cy="2585323"/>
          </a:xfrm>
          <a:prstGeom prst="rect">
            <a:avLst/>
          </a:prstGeom>
        </p:spPr>
        <p:txBody>
          <a:bodyPr wrap="square">
            <a:spAutoFit/>
          </a:bodyPr>
          <a:lstStyle/>
          <a:p>
            <a:pPr>
              <a:lnSpc>
                <a:spcPct val="150000"/>
              </a:lnSpc>
            </a:pPr>
            <a:r>
              <a:rPr lang="pt-PT" sz="1200" dirty="0">
                <a:solidFill>
                  <a:schemeClr val="tx1">
                    <a:lumMod val="85000"/>
                    <a:lumOff val="15000"/>
                  </a:schemeClr>
                </a:solidFill>
              </a:rPr>
              <a:t>3. As disposições no n. o 1 podem, todavia, ser declaradas inaplicáveis:</a:t>
            </a:r>
          </a:p>
          <a:p>
            <a:pPr>
              <a:lnSpc>
                <a:spcPct val="150000"/>
              </a:lnSpc>
            </a:pPr>
            <a:r>
              <a:rPr lang="pt-PT" sz="1200" dirty="0">
                <a:solidFill>
                  <a:schemeClr val="tx1">
                    <a:lumMod val="85000"/>
                    <a:lumOff val="15000"/>
                  </a:schemeClr>
                </a:solidFill>
              </a:rPr>
              <a:t>— a qualquer acordo, ou categoria de acordos, entre empresas,</a:t>
            </a:r>
          </a:p>
          <a:p>
            <a:pPr>
              <a:lnSpc>
                <a:spcPct val="150000"/>
              </a:lnSpc>
            </a:pPr>
            <a:r>
              <a:rPr lang="pt-PT" sz="1200" dirty="0">
                <a:solidFill>
                  <a:schemeClr val="tx1">
                    <a:lumMod val="85000"/>
                    <a:lumOff val="15000"/>
                  </a:schemeClr>
                </a:solidFill>
              </a:rPr>
              <a:t>— a qualquer decisão, ou categoria de decisões, de associações de empresas, e </a:t>
            </a:r>
          </a:p>
          <a:p>
            <a:pPr>
              <a:lnSpc>
                <a:spcPct val="150000"/>
              </a:lnSpc>
            </a:pPr>
            <a:r>
              <a:rPr lang="pt-PT" sz="1200" dirty="0">
                <a:solidFill>
                  <a:schemeClr val="tx1">
                    <a:lumMod val="85000"/>
                    <a:lumOff val="15000"/>
                  </a:schemeClr>
                </a:solidFill>
              </a:rPr>
              <a:t>— a qualquer prática concertada, ou categoria de práticas concertadas,</a:t>
            </a:r>
          </a:p>
          <a:p>
            <a:pPr>
              <a:lnSpc>
                <a:spcPct val="150000"/>
              </a:lnSpc>
            </a:pPr>
            <a:r>
              <a:rPr lang="pt-PT" sz="1200" dirty="0">
                <a:solidFill>
                  <a:schemeClr val="tx1">
                    <a:lumMod val="85000"/>
                    <a:lumOff val="15000"/>
                  </a:schemeClr>
                </a:solidFill>
              </a:rPr>
              <a:t>que contribuam para melhorar a produção ou a distribuição dos produtos ou para promover o progresso técnico ou económico, contanto que aos utilizadores se reserve uma parte equitativa do lucro daí resultante, e que:</a:t>
            </a:r>
          </a:p>
          <a:p>
            <a:pPr>
              <a:lnSpc>
                <a:spcPct val="150000"/>
              </a:lnSpc>
            </a:pPr>
            <a:r>
              <a:rPr lang="pt-PT" sz="1200" dirty="0">
                <a:solidFill>
                  <a:schemeClr val="tx1">
                    <a:lumMod val="85000"/>
                    <a:lumOff val="15000"/>
                  </a:schemeClr>
                </a:solidFill>
              </a:rPr>
              <a:t>a) Não imponham às empresas em causa quaisquer restrições que não sejam indispensáveis à consecução desses </a:t>
            </a:r>
            <a:r>
              <a:rPr lang="pt-PT" sz="1200" dirty="0" err="1">
                <a:solidFill>
                  <a:schemeClr val="tx1">
                    <a:lumMod val="85000"/>
                    <a:lumOff val="15000"/>
                  </a:schemeClr>
                </a:solidFill>
              </a:rPr>
              <a:t>objetivos</a:t>
            </a:r>
            <a:r>
              <a:rPr lang="pt-PT" sz="1200" dirty="0">
                <a:solidFill>
                  <a:schemeClr val="tx1">
                    <a:lumMod val="85000"/>
                    <a:lumOff val="15000"/>
                  </a:schemeClr>
                </a:solidFill>
              </a:rPr>
              <a:t>;</a:t>
            </a:r>
          </a:p>
          <a:p>
            <a:pPr>
              <a:lnSpc>
                <a:spcPct val="150000"/>
              </a:lnSpc>
            </a:pPr>
            <a:r>
              <a:rPr lang="pt-PT" sz="1200" dirty="0">
                <a:solidFill>
                  <a:schemeClr val="tx1">
                    <a:lumMod val="85000"/>
                    <a:lumOff val="15000"/>
                  </a:schemeClr>
                </a:solidFill>
              </a:rPr>
              <a:t>b) Nem dêem a essas empresas a possibilidade de eliminar a concorrência relativamente a uma parte substancial dos produtos em causa.</a:t>
            </a:r>
          </a:p>
        </p:txBody>
      </p:sp>
      <p:sp>
        <p:nvSpPr>
          <p:cNvPr id="4" name="Rectângulo 3"/>
          <p:cNvSpPr/>
          <p:nvPr/>
        </p:nvSpPr>
        <p:spPr>
          <a:xfrm>
            <a:off x="467544" y="2780928"/>
            <a:ext cx="7920880" cy="3387722"/>
          </a:xfrm>
          <a:prstGeom prst="rect">
            <a:avLst/>
          </a:prstGeom>
        </p:spPr>
        <p:txBody>
          <a:bodyPr wrap="square">
            <a:spAutoFit/>
          </a:bodyPr>
          <a:lstStyle/>
          <a:p>
            <a:pPr algn="ctr">
              <a:lnSpc>
                <a:spcPct val="150000"/>
              </a:lnSpc>
            </a:pPr>
            <a:r>
              <a:rPr lang="pt-PT" sz="1200" dirty="0">
                <a:solidFill>
                  <a:schemeClr val="tx1">
                    <a:lumMod val="85000"/>
                    <a:lumOff val="15000"/>
                  </a:schemeClr>
                </a:solidFill>
              </a:rPr>
              <a:t>Artigo 102. o</a:t>
            </a:r>
          </a:p>
          <a:p>
            <a:pPr algn="ctr">
              <a:lnSpc>
                <a:spcPct val="150000"/>
              </a:lnSpc>
            </a:pPr>
            <a:r>
              <a:rPr lang="pt-PT" sz="1200" dirty="0">
                <a:solidFill>
                  <a:schemeClr val="tx1">
                    <a:lumMod val="85000"/>
                    <a:lumOff val="15000"/>
                  </a:schemeClr>
                </a:solidFill>
              </a:rPr>
              <a:t>(ex-artigo 82. o TCE)</a:t>
            </a:r>
          </a:p>
          <a:p>
            <a:pPr>
              <a:lnSpc>
                <a:spcPct val="150000"/>
              </a:lnSpc>
            </a:pPr>
            <a:r>
              <a:rPr lang="pt-PT" sz="1200" dirty="0">
                <a:solidFill>
                  <a:schemeClr val="tx1">
                    <a:lumMod val="85000"/>
                    <a:lumOff val="15000"/>
                  </a:schemeClr>
                </a:solidFill>
              </a:rPr>
              <a:t>É incompatível com o mercado interno e proibido, na medida em que tal seja </a:t>
            </a:r>
            <a:r>
              <a:rPr lang="pt-PT" sz="1200" dirty="0" err="1">
                <a:solidFill>
                  <a:schemeClr val="tx1">
                    <a:lumMod val="85000"/>
                    <a:lumOff val="15000"/>
                  </a:schemeClr>
                </a:solidFill>
              </a:rPr>
              <a:t>suscetível</a:t>
            </a:r>
            <a:r>
              <a:rPr lang="pt-PT" sz="1200" dirty="0">
                <a:solidFill>
                  <a:schemeClr val="tx1">
                    <a:lumMod val="85000"/>
                    <a:lumOff val="15000"/>
                  </a:schemeClr>
                </a:solidFill>
              </a:rPr>
              <a:t> de </a:t>
            </a:r>
            <a:r>
              <a:rPr lang="pt-PT" sz="1200" dirty="0" err="1">
                <a:solidFill>
                  <a:schemeClr val="tx1">
                    <a:lumMod val="85000"/>
                    <a:lumOff val="15000"/>
                  </a:schemeClr>
                </a:solidFill>
              </a:rPr>
              <a:t>afetar</a:t>
            </a:r>
            <a:r>
              <a:rPr lang="pt-PT" sz="1200" dirty="0">
                <a:solidFill>
                  <a:schemeClr val="tx1">
                    <a:lumMod val="85000"/>
                    <a:lumOff val="15000"/>
                  </a:schemeClr>
                </a:solidFill>
              </a:rPr>
              <a:t> o comércio entre os Estados-Membros, o facto de uma ou mais empresas explorarem de forma abusiva uma posição dominante no mercado interno ou numa parte substancial deste.</a:t>
            </a:r>
          </a:p>
          <a:p>
            <a:pPr>
              <a:lnSpc>
                <a:spcPct val="150000"/>
              </a:lnSpc>
            </a:pPr>
            <a:r>
              <a:rPr lang="pt-PT" sz="1200" dirty="0">
                <a:solidFill>
                  <a:schemeClr val="tx1">
                    <a:lumMod val="85000"/>
                    <a:lumOff val="15000"/>
                  </a:schemeClr>
                </a:solidFill>
              </a:rPr>
              <a:t>Estas práticas abusivas podem, nomeadamente, consistir em:</a:t>
            </a:r>
          </a:p>
          <a:p>
            <a:pPr>
              <a:lnSpc>
                <a:spcPct val="150000"/>
              </a:lnSpc>
            </a:pPr>
            <a:r>
              <a:rPr lang="pt-PT" sz="1200" dirty="0">
                <a:solidFill>
                  <a:schemeClr val="tx1">
                    <a:lumMod val="85000"/>
                    <a:lumOff val="15000"/>
                  </a:schemeClr>
                </a:solidFill>
              </a:rPr>
              <a:t>a) Impor, de forma </a:t>
            </a:r>
            <a:r>
              <a:rPr lang="pt-PT" sz="1200" dirty="0" err="1">
                <a:solidFill>
                  <a:schemeClr val="tx1">
                    <a:lumMod val="85000"/>
                    <a:lumOff val="15000"/>
                  </a:schemeClr>
                </a:solidFill>
              </a:rPr>
              <a:t>direta</a:t>
            </a:r>
            <a:r>
              <a:rPr lang="pt-PT" sz="1200" dirty="0">
                <a:solidFill>
                  <a:schemeClr val="tx1">
                    <a:lumMod val="85000"/>
                    <a:lumOff val="15000"/>
                  </a:schemeClr>
                </a:solidFill>
              </a:rPr>
              <a:t> ou </a:t>
            </a:r>
            <a:r>
              <a:rPr lang="pt-PT" sz="1200" dirty="0" err="1">
                <a:solidFill>
                  <a:schemeClr val="tx1">
                    <a:lumMod val="85000"/>
                    <a:lumOff val="15000"/>
                  </a:schemeClr>
                </a:solidFill>
              </a:rPr>
              <a:t>indireta</a:t>
            </a:r>
            <a:r>
              <a:rPr lang="pt-PT" sz="1200" dirty="0">
                <a:solidFill>
                  <a:schemeClr val="tx1">
                    <a:lumMod val="85000"/>
                    <a:lumOff val="15000"/>
                  </a:schemeClr>
                </a:solidFill>
              </a:rPr>
              <a:t>, preços de compra ou de venda ou outras condições de </a:t>
            </a:r>
            <a:r>
              <a:rPr lang="pt-PT" sz="1200" dirty="0" err="1">
                <a:solidFill>
                  <a:schemeClr val="tx1">
                    <a:lumMod val="85000"/>
                    <a:lumOff val="15000"/>
                  </a:schemeClr>
                </a:solidFill>
              </a:rPr>
              <a:t>transação</a:t>
            </a:r>
            <a:r>
              <a:rPr lang="pt-PT" sz="1200" dirty="0">
                <a:solidFill>
                  <a:schemeClr val="tx1">
                    <a:lumMod val="85000"/>
                    <a:lumOff val="15000"/>
                  </a:schemeClr>
                </a:solidFill>
              </a:rPr>
              <a:t> não equitativas;</a:t>
            </a:r>
          </a:p>
          <a:p>
            <a:pPr>
              <a:lnSpc>
                <a:spcPct val="150000"/>
              </a:lnSpc>
            </a:pPr>
            <a:r>
              <a:rPr lang="pt-PT" sz="1200" dirty="0">
                <a:solidFill>
                  <a:schemeClr val="tx1">
                    <a:lumMod val="85000"/>
                    <a:lumOff val="15000"/>
                  </a:schemeClr>
                </a:solidFill>
              </a:rPr>
              <a:t>b) Limitar a produção, a distribuição ou o desenvolvimento técnico em prejuízo dos consumidores;</a:t>
            </a:r>
          </a:p>
          <a:p>
            <a:pPr>
              <a:lnSpc>
                <a:spcPct val="150000"/>
              </a:lnSpc>
            </a:pPr>
            <a:r>
              <a:rPr lang="pt-PT" sz="1200" dirty="0">
                <a:solidFill>
                  <a:schemeClr val="tx1">
                    <a:lumMod val="85000"/>
                    <a:lumOff val="15000"/>
                  </a:schemeClr>
                </a:solidFill>
              </a:rPr>
              <a:t>c) Aplicar, relativamente a parceiros comerciais, condições desiguais no caso de prestações equivalentes colocando-os, por esse facto, em desvantagem na concorrência;</a:t>
            </a:r>
          </a:p>
          <a:p>
            <a:pPr>
              <a:lnSpc>
                <a:spcPct val="150000"/>
              </a:lnSpc>
            </a:pPr>
            <a:r>
              <a:rPr lang="pt-PT" sz="1200" dirty="0">
                <a:solidFill>
                  <a:schemeClr val="tx1">
                    <a:lumMod val="85000"/>
                    <a:lumOff val="15000"/>
                  </a:schemeClr>
                </a:solidFill>
              </a:rPr>
              <a:t>d) Subordinar a celebração de contratos à aceitação, por parte dos outros contraentes, de prestações suplementares que, pela sua natureza ou de acordo com os usos comerciais, não têm ligação com o </a:t>
            </a:r>
            <a:r>
              <a:rPr lang="pt-PT" sz="1200" dirty="0" err="1">
                <a:solidFill>
                  <a:schemeClr val="tx1">
                    <a:lumMod val="85000"/>
                    <a:lumOff val="15000"/>
                  </a:schemeClr>
                </a:solidFill>
              </a:rPr>
              <a:t>objeto</a:t>
            </a:r>
            <a:r>
              <a:rPr lang="pt-PT" sz="1200" dirty="0">
                <a:solidFill>
                  <a:schemeClr val="tx1">
                    <a:lumMod val="85000"/>
                    <a:lumOff val="15000"/>
                  </a:schemeClr>
                </a:solidFill>
              </a:rPr>
              <a:t> desses contratos.</a:t>
            </a: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3"/>
          <p:cNvSpPr/>
          <p:nvPr/>
        </p:nvSpPr>
        <p:spPr>
          <a:xfrm>
            <a:off x="611560" y="1004287"/>
            <a:ext cx="7848872" cy="923330"/>
          </a:xfrm>
          <a:prstGeom prst="rect">
            <a:avLst/>
          </a:prstGeom>
        </p:spPr>
        <p:txBody>
          <a:bodyPr wrap="square">
            <a:spAutoFit/>
          </a:bodyPr>
          <a:lstStyle/>
          <a:p>
            <a:r>
              <a:rPr lang="pt-PT" b="1" dirty="0">
                <a:solidFill>
                  <a:schemeClr val="tx2"/>
                </a:solidFill>
              </a:rPr>
              <a:t>Conceitos a reter dos artigos 101.º e 102.º do TFUE</a:t>
            </a:r>
          </a:p>
          <a:p>
            <a:endParaRPr lang="pt-PT" u="sng" dirty="0"/>
          </a:p>
          <a:p>
            <a:endParaRPr lang="pt-PT" u="sng" dirty="0"/>
          </a:p>
        </p:txBody>
      </p:sp>
      <p:sp>
        <p:nvSpPr>
          <p:cNvPr id="5" name="CaixaDeTexto 4"/>
          <p:cNvSpPr txBox="1"/>
          <p:nvPr/>
        </p:nvSpPr>
        <p:spPr>
          <a:xfrm>
            <a:off x="755576" y="1700808"/>
            <a:ext cx="3312368" cy="369332"/>
          </a:xfrm>
          <a:prstGeom prst="rect">
            <a:avLst/>
          </a:prstGeom>
          <a:noFill/>
        </p:spPr>
        <p:txBody>
          <a:bodyPr wrap="square" rtlCol="0">
            <a:spAutoFit/>
          </a:bodyPr>
          <a:lstStyle/>
          <a:p>
            <a:r>
              <a:rPr lang="pt-PT" dirty="0" smtClean="0">
                <a:solidFill>
                  <a:schemeClr val="tx1">
                    <a:lumMod val="85000"/>
                    <a:lumOff val="15000"/>
                  </a:schemeClr>
                </a:solidFill>
              </a:rPr>
              <a:t>Acordos de empresas</a:t>
            </a:r>
            <a:endParaRPr lang="pt-PT" dirty="0">
              <a:solidFill>
                <a:schemeClr val="tx1">
                  <a:lumMod val="85000"/>
                  <a:lumOff val="15000"/>
                </a:schemeClr>
              </a:solidFill>
            </a:endParaRPr>
          </a:p>
        </p:txBody>
      </p:sp>
      <p:sp>
        <p:nvSpPr>
          <p:cNvPr id="6" name="CaixaDeTexto 5"/>
          <p:cNvSpPr txBox="1"/>
          <p:nvPr/>
        </p:nvSpPr>
        <p:spPr>
          <a:xfrm>
            <a:off x="755576" y="2195572"/>
            <a:ext cx="5256584" cy="369332"/>
          </a:xfrm>
          <a:prstGeom prst="rect">
            <a:avLst/>
          </a:prstGeom>
          <a:noFill/>
        </p:spPr>
        <p:txBody>
          <a:bodyPr wrap="square" rtlCol="0">
            <a:spAutoFit/>
          </a:bodyPr>
          <a:lstStyle/>
          <a:p>
            <a:r>
              <a:rPr lang="pt-PT" dirty="0" smtClean="0">
                <a:solidFill>
                  <a:schemeClr val="tx1">
                    <a:lumMod val="85000"/>
                    <a:lumOff val="15000"/>
                  </a:schemeClr>
                </a:solidFill>
              </a:rPr>
              <a:t>Restringir ou falsear a concorrência </a:t>
            </a:r>
            <a:endParaRPr lang="pt-PT" dirty="0">
              <a:solidFill>
                <a:schemeClr val="tx1">
                  <a:lumMod val="85000"/>
                  <a:lumOff val="15000"/>
                </a:schemeClr>
              </a:solidFill>
            </a:endParaRPr>
          </a:p>
        </p:txBody>
      </p:sp>
      <p:sp>
        <p:nvSpPr>
          <p:cNvPr id="7" name="CaixaDeTexto 6"/>
          <p:cNvSpPr txBox="1"/>
          <p:nvPr/>
        </p:nvSpPr>
        <p:spPr>
          <a:xfrm>
            <a:off x="755576" y="3068960"/>
            <a:ext cx="3312368" cy="369332"/>
          </a:xfrm>
          <a:prstGeom prst="rect">
            <a:avLst/>
          </a:prstGeom>
          <a:noFill/>
        </p:spPr>
        <p:txBody>
          <a:bodyPr wrap="square" rtlCol="0">
            <a:spAutoFit/>
          </a:bodyPr>
          <a:lstStyle/>
          <a:p>
            <a:r>
              <a:rPr lang="pt-PT" dirty="0" smtClean="0">
                <a:solidFill>
                  <a:schemeClr val="tx1">
                    <a:lumMod val="85000"/>
                    <a:lumOff val="15000"/>
                  </a:schemeClr>
                </a:solidFill>
              </a:rPr>
              <a:t>Proibição da fixação de preços</a:t>
            </a:r>
            <a:endParaRPr lang="pt-PT" dirty="0">
              <a:solidFill>
                <a:schemeClr val="tx1">
                  <a:lumMod val="85000"/>
                  <a:lumOff val="15000"/>
                </a:schemeClr>
              </a:solidFill>
            </a:endParaRPr>
          </a:p>
        </p:txBody>
      </p:sp>
      <p:sp>
        <p:nvSpPr>
          <p:cNvPr id="8" name="CaixaDeTexto 7"/>
          <p:cNvSpPr txBox="1"/>
          <p:nvPr/>
        </p:nvSpPr>
        <p:spPr>
          <a:xfrm>
            <a:off x="755576" y="3501008"/>
            <a:ext cx="3312368" cy="369332"/>
          </a:xfrm>
          <a:prstGeom prst="rect">
            <a:avLst/>
          </a:prstGeom>
          <a:noFill/>
        </p:spPr>
        <p:txBody>
          <a:bodyPr wrap="square" rtlCol="0">
            <a:spAutoFit/>
          </a:bodyPr>
          <a:lstStyle/>
          <a:p>
            <a:r>
              <a:rPr lang="pt-PT" dirty="0" smtClean="0">
                <a:solidFill>
                  <a:schemeClr val="tx1">
                    <a:lumMod val="85000"/>
                    <a:lumOff val="15000"/>
                  </a:schemeClr>
                </a:solidFill>
              </a:rPr>
              <a:t>Desvantagem concorrencial</a:t>
            </a:r>
            <a:endParaRPr lang="pt-PT" dirty="0">
              <a:solidFill>
                <a:schemeClr val="tx1">
                  <a:lumMod val="85000"/>
                  <a:lumOff val="15000"/>
                </a:schemeClr>
              </a:solidFill>
            </a:endParaRPr>
          </a:p>
        </p:txBody>
      </p:sp>
      <p:sp>
        <p:nvSpPr>
          <p:cNvPr id="9" name="CaixaDeTexto 8"/>
          <p:cNvSpPr txBox="1"/>
          <p:nvPr/>
        </p:nvSpPr>
        <p:spPr>
          <a:xfrm>
            <a:off x="755576" y="2636912"/>
            <a:ext cx="5256584" cy="369332"/>
          </a:xfrm>
          <a:prstGeom prst="rect">
            <a:avLst/>
          </a:prstGeom>
          <a:noFill/>
        </p:spPr>
        <p:txBody>
          <a:bodyPr wrap="square" rtlCol="0">
            <a:spAutoFit/>
          </a:bodyPr>
          <a:lstStyle/>
          <a:p>
            <a:r>
              <a:rPr lang="pt-PT" dirty="0" smtClean="0">
                <a:solidFill>
                  <a:schemeClr val="tx1">
                    <a:lumMod val="85000"/>
                    <a:lumOff val="15000"/>
                  </a:schemeClr>
                </a:solidFill>
              </a:rPr>
              <a:t>Práticas concertadas</a:t>
            </a:r>
            <a:endParaRPr lang="pt-PT" dirty="0">
              <a:solidFill>
                <a:schemeClr val="tx1">
                  <a:lumMod val="85000"/>
                  <a:lumOff val="15000"/>
                </a:schemeClr>
              </a:solidFill>
            </a:endParaRPr>
          </a:p>
        </p:txBody>
      </p:sp>
      <p:sp>
        <p:nvSpPr>
          <p:cNvPr id="10" name="CaixaDeTexto 9"/>
          <p:cNvSpPr txBox="1"/>
          <p:nvPr/>
        </p:nvSpPr>
        <p:spPr>
          <a:xfrm>
            <a:off x="755576" y="3933056"/>
            <a:ext cx="5256584" cy="369332"/>
          </a:xfrm>
          <a:prstGeom prst="rect">
            <a:avLst/>
          </a:prstGeom>
          <a:noFill/>
        </p:spPr>
        <p:txBody>
          <a:bodyPr wrap="square" rtlCol="0">
            <a:spAutoFit/>
          </a:bodyPr>
          <a:lstStyle/>
          <a:p>
            <a:r>
              <a:rPr lang="pt-PT" dirty="0" smtClean="0">
                <a:solidFill>
                  <a:schemeClr val="tx1">
                    <a:lumMod val="85000"/>
                    <a:lumOff val="15000"/>
                  </a:schemeClr>
                </a:solidFill>
              </a:rPr>
              <a:t>Auxílios de Estado</a:t>
            </a:r>
            <a:endParaRPr lang="pt-PT" dirty="0">
              <a:solidFill>
                <a:schemeClr val="tx1">
                  <a:lumMod val="85000"/>
                  <a:lumOff val="15000"/>
                </a:schemeClr>
              </a:solidFill>
            </a:endParaRPr>
          </a:p>
        </p:txBody>
      </p:sp>
      <p:sp>
        <p:nvSpPr>
          <p:cNvPr id="11" name="CaixaDeTexto 10"/>
          <p:cNvSpPr txBox="1"/>
          <p:nvPr/>
        </p:nvSpPr>
        <p:spPr>
          <a:xfrm>
            <a:off x="755576" y="4355812"/>
            <a:ext cx="5256584" cy="369332"/>
          </a:xfrm>
          <a:prstGeom prst="rect">
            <a:avLst/>
          </a:prstGeom>
          <a:noFill/>
        </p:spPr>
        <p:txBody>
          <a:bodyPr wrap="square" rtlCol="0">
            <a:spAutoFit/>
          </a:bodyPr>
          <a:lstStyle/>
          <a:p>
            <a:r>
              <a:rPr lang="pt-PT" dirty="0" smtClean="0">
                <a:solidFill>
                  <a:schemeClr val="tx1">
                    <a:lumMod val="85000"/>
                    <a:lumOff val="15000"/>
                  </a:schemeClr>
                </a:solidFill>
              </a:rPr>
              <a:t>Abuso de posição </a:t>
            </a:r>
            <a:r>
              <a:rPr lang="pt-PT" dirty="0">
                <a:solidFill>
                  <a:schemeClr val="tx1">
                    <a:lumMod val="85000"/>
                    <a:lumOff val="15000"/>
                  </a:schemeClr>
                </a:solidFill>
              </a:rPr>
              <a:t>d</a:t>
            </a:r>
            <a:r>
              <a:rPr lang="pt-PT" dirty="0" smtClean="0">
                <a:solidFill>
                  <a:schemeClr val="tx1">
                    <a:lumMod val="85000"/>
                    <a:lumOff val="15000"/>
                  </a:schemeClr>
                </a:solidFill>
              </a:rPr>
              <a:t>ominante</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ângulo 9"/>
          <p:cNvSpPr/>
          <p:nvPr/>
        </p:nvSpPr>
        <p:spPr>
          <a:xfrm>
            <a:off x="395536" y="971436"/>
            <a:ext cx="8136904" cy="338554"/>
          </a:xfrm>
          <a:prstGeom prst="rect">
            <a:avLst/>
          </a:prstGeom>
        </p:spPr>
        <p:txBody>
          <a:bodyPr wrap="square">
            <a:spAutoFit/>
          </a:bodyPr>
          <a:lstStyle/>
          <a:p>
            <a:r>
              <a:rPr lang="pt-PT" sz="1600" b="1" dirty="0">
                <a:solidFill>
                  <a:schemeClr val="tx2"/>
                </a:solidFill>
              </a:rPr>
              <a:t>Enquadramento jurídico nacional da política comunitária da concorrência</a:t>
            </a:r>
          </a:p>
        </p:txBody>
      </p:sp>
      <p:sp>
        <p:nvSpPr>
          <p:cNvPr id="11" name="Rectângulo 10"/>
          <p:cNvSpPr/>
          <p:nvPr/>
        </p:nvSpPr>
        <p:spPr>
          <a:xfrm>
            <a:off x="827584" y="2204864"/>
            <a:ext cx="7632848" cy="338554"/>
          </a:xfrm>
          <a:prstGeom prst="rect">
            <a:avLst/>
          </a:prstGeom>
        </p:spPr>
        <p:txBody>
          <a:bodyPr wrap="square">
            <a:spAutoFit/>
          </a:bodyPr>
          <a:lstStyle/>
          <a:p>
            <a:r>
              <a:rPr lang="pt-PT" sz="1600" b="1" dirty="0">
                <a:solidFill>
                  <a:schemeClr val="tx2"/>
                </a:solidFill>
              </a:rPr>
              <a:t>Decreto-Lei n.º </a:t>
            </a:r>
            <a:r>
              <a:rPr lang="pt-PT" sz="1600" b="1" dirty="0" smtClean="0">
                <a:solidFill>
                  <a:schemeClr val="tx2"/>
                </a:solidFill>
              </a:rPr>
              <a:t>125/2014*, </a:t>
            </a:r>
            <a:r>
              <a:rPr lang="pt-PT" sz="1600" b="1" dirty="0">
                <a:solidFill>
                  <a:schemeClr val="tx2"/>
                </a:solidFill>
              </a:rPr>
              <a:t>de 18 de agosto </a:t>
            </a:r>
            <a:r>
              <a:rPr lang="pt-PT" sz="1600" dirty="0" smtClean="0">
                <a:solidFill>
                  <a:schemeClr val="tx1">
                    <a:lumMod val="85000"/>
                    <a:lumOff val="15000"/>
                  </a:schemeClr>
                </a:solidFill>
              </a:rPr>
              <a:t>- Estatutos </a:t>
            </a:r>
            <a:r>
              <a:rPr lang="pt-PT" sz="1600" dirty="0">
                <a:solidFill>
                  <a:schemeClr val="tx1">
                    <a:lumMod val="85000"/>
                    <a:lumOff val="15000"/>
                  </a:schemeClr>
                </a:solidFill>
              </a:rPr>
              <a:t>da Autoridade da </a:t>
            </a:r>
            <a:r>
              <a:rPr lang="pt-PT" sz="1600" dirty="0" smtClean="0">
                <a:solidFill>
                  <a:schemeClr val="tx1">
                    <a:lumMod val="85000"/>
                    <a:lumOff val="15000"/>
                  </a:schemeClr>
                </a:solidFill>
              </a:rPr>
              <a:t>Concorrência</a:t>
            </a:r>
            <a:endParaRPr lang="pt-PT" sz="1600" dirty="0">
              <a:solidFill>
                <a:schemeClr val="tx1">
                  <a:lumMod val="85000"/>
                  <a:lumOff val="15000"/>
                </a:schemeClr>
              </a:solidFill>
            </a:endParaRPr>
          </a:p>
        </p:txBody>
      </p:sp>
      <p:sp>
        <p:nvSpPr>
          <p:cNvPr id="12" name="Rectângulo 11"/>
          <p:cNvSpPr/>
          <p:nvPr/>
        </p:nvSpPr>
        <p:spPr>
          <a:xfrm>
            <a:off x="827584" y="1666635"/>
            <a:ext cx="7344816" cy="338554"/>
          </a:xfrm>
          <a:prstGeom prst="rect">
            <a:avLst/>
          </a:prstGeom>
        </p:spPr>
        <p:txBody>
          <a:bodyPr wrap="square">
            <a:spAutoFit/>
          </a:bodyPr>
          <a:lstStyle/>
          <a:p>
            <a:r>
              <a:rPr lang="pt-PT" sz="1600" b="1" dirty="0">
                <a:solidFill>
                  <a:schemeClr val="tx2"/>
                </a:solidFill>
              </a:rPr>
              <a:t>Lei n.º 19/2012*, de 8 de </a:t>
            </a:r>
            <a:r>
              <a:rPr lang="pt-PT" sz="1600" b="1" dirty="0" err="1">
                <a:solidFill>
                  <a:schemeClr val="tx2"/>
                </a:solidFill>
              </a:rPr>
              <a:t>maio</a:t>
            </a:r>
            <a:r>
              <a:rPr lang="pt-PT" sz="1600" b="1" dirty="0">
                <a:solidFill>
                  <a:schemeClr val="tx2"/>
                </a:solidFill>
              </a:rPr>
              <a:t> </a:t>
            </a:r>
            <a:r>
              <a:rPr lang="pt-PT" sz="1600" dirty="0">
                <a:solidFill>
                  <a:schemeClr val="tx1">
                    <a:lumMod val="85000"/>
                    <a:lumOff val="15000"/>
                  </a:schemeClr>
                </a:solidFill>
              </a:rPr>
              <a:t>regime jurídico da </a:t>
            </a:r>
            <a:r>
              <a:rPr lang="pt-PT" sz="1600" dirty="0" smtClean="0">
                <a:solidFill>
                  <a:schemeClr val="tx1">
                    <a:lumMod val="85000"/>
                    <a:lumOff val="15000"/>
                  </a:schemeClr>
                </a:solidFill>
              </a:rPr>
              <a:t>concorrência</a:t>
            </a:r>
            <a:endParaRPr lang="pt-PT" sz="1600" dirty="0">
              <a:solidFill>
                <a:schemeClr val="tx1">
                  <a:lumMod val="85000"/>
                  <a:lumOff val="15000"/>
                </a:schemeClr>
              </a:solidFill>
            </a:endParaRPr>
          </a:p>
        </p:txBody>
      </p:sp>
      <p:sp>
        <p:nvSpPr>
          <p:cNvPr id="13" name="Rectângulo 12"/>
          <p:cNvSpPr/>
          <p:nvPr/>
        </p:nvSpPr>
        <p:spPr>
          <a:xfrm>
            <a:off x="827584" y="2508865"/>
            <a:ext cx="8186485" cy="369332"/>
          </a:xfrm>
          <a:prstGeom prst="rect">
            <a:avLst/>
          </a:prstGeom>
        </p:spPr>
        <p:txBody>
          <a:bodyPr wrap="square">
            <a:spAutoFit/>
          </a:bodyPr>
          <a:lstStyle/>
          <a:p>
            <a:r>
              <a:rPr lang="pt-PT" sz="1000" dirty="0" smtClean="0">
                <a:solidFill>
                  <a:schemeClr val="tx1">
                    <a:lumMod val="85000"/>
                    <a:lumOff val="15000"/>
                  </a:schemeClr>
                </a:solidFill>
              </a:rPr>
              <a:t>*na sua </a:t>
            </a:r>
            <a:r>
              <a:rPr lang="pt-PT" sz="1000" dirty="0">
                <a:solidFill>
                  <a:schemeClr val="tx1">
                    <a:lumMod val="85000"/>
                    <a:lumOff val="15000"/>
                  </a:schemeClr>
                </a:solidFill>
              </a:rPr>
              <a:t>redação atual - Lei n.º 17/2022, de 17 de Agosto</a:t>
            </a:r>
            <a:r>
              <a:rPr lang="pt-PT" dirty="0">
                <a:solidFill>
                  <a:schemeClr val="tx1">
                    <a:lumMod val="85000"/>
                    <a:lumOff val="15000"/>
                  </a:schemeClr>
                </a:solidFill>
              </a:rPr>
              <a:t> </a:t>
            </a:r>
          </a:p>
        </p:txBody>
      </p:sp>
      <p:sp>
        <p:nvSpPr>
          <p:cNvPr id="15" name="Rectângulo 14"/>
          <p:cNvSpPr/>
          <p:nvPr/>
        </p:nvSpPr>
        <p:spPr>
          <a:xfrm>
            <a:off x="827584" y="3212976"/>
            <a:ext cx="7344816" cy="1323439"/>
          </a:xfrm>
          <a:prstGeom prst="rect">
            <a:avLst/>
          </a:prstGeom>
          <a:ln>
            <a:solidFill>
              <a:schemeClr val="tx1">
                <a:lumMod val="50000"/>
                <a:lumOff val="50000"/>
              </a:schemeClr>
            </a:solidFill>
          </a:ln>
        </p:spPr>
        <p:txBody>
          <a:bodyPr wrap="square">
            <a:spAutoFit/>
          </a:bodyPr>
          <a:lstStyle/>
          <a:p>
            <a:r>
              <a:rPr lang="pt-PT" sz="1600" dirty="0" smtClean="0">
                <a:solidFill>
                  <a:schemeClr val="tx1">
                    <a:lumMod val="85000"/>
                    <a:lumOff val="15000"/>
                  </a:schemeClr>
                </a:solidFill>
              </a:rPr>
              <a:t>De aplicação </a:t>
            </a:r>
            <a:r>
              <a:rPr lang="pt-PT" sz="1600" dirty="0" err="1" smtClean="0">
                <a:solidFill>
                  <a:schemeClr val="tx1">
                    <a:lumMod val="85000"/>
                    <a:lumOff val="15000"/>
                  </a:schemeClr>
                </a:solidFill>
              </a:rPr>
              <a:t>direta</a:t>
            </a:r>
            <a:r>
              <a:rPr lang="pt-PT" sz="1600" dirty="0" smtClean="0">
                <a:solidFill>
                  <a:schemeClr val="tx1">
                    <a:lumMod val="85000"/>
                    <a:lumOff val="15000"/>
                  </a:schemeClr>
                </a:solidFill>
              </a:rPr>
              <a:t> e de valor hierárquico superior às normas nacionais:</a:t>
            </a:r>
          </a:p>
          <a:p>
            <a:endParaRPr lang="pt-PT" sz="1600" dirty="0" smtClean="0">
              <a:solidFill>
                <a:schemeClr val="tx1">
                  <a:lumMod val="85000"/>
                  <a:lumOff val="15000"/>
                </a:schemeClr>
              </a:solidFill>
            </a:endParaRPr>
          </a:p>
          <a:p>
            <a:r>
              <a:rPr lang="pt-PT" sz="1600" dirty="0" smtClean="0">
                <a:solidFill>
                  <a:schemeClr val="tx1">
                    <a:lumMod val="85000"/>
                    <a:lumOff val="15000"/>
                  </a:schemeClr>
                </a:solidFill>
              </a:rPr>
              <a:t>Artigos </a:t>
            </a:r>
            <a:r>
              <a:rPr lang="pt-PT" sz="1600" dirty="0">
                <a:solidFill>
                  <a:schemeClr val="tx1">
                    <a:lumMod val="85000"/>
                    <a:lumOff val="15000"/>
                  </a:schemeClr>
                </a:solidFill>
              </a:rPr>
              <a:t>101.º e 102.º do TFUE</a:t>
            </a:r>
          </a:p>
          <a:p>
            <a:endParaRPr lang="pt-PT" sz="1600" dirty="0" smtClean="0">
              <a:solidFill>
                <a:schemeClr val="tx1">
                  <a:lumMod val="85000"/>
                  <a:lumOff val="15000"/>
                </a:schemeClr>
              </a:solidFill>
            </a:endParaRPr>
          </a:p>
          <a:p>
            <a:r>
              <a:rPr lang="pt-PT" sz="1600" dirty="0" smtClean="0">
                <a:solidFill>
                  <a:schemeClr val="tx1">
                    <a:lumMod val="85000"/>
                    <a:lumOff val="15000"/>
                  </a:schemeClr>
                </a:solidFill>
              </a:rPr>
              <a:t>REGULAMENTO </a:t>
            </a:r>
            <a:r>
              <a:rPr lang="pt-PT" sz="1600" dirty="0">
                <a:solidFill>
                  <a:schemeClr val="tx1">
                    <a:lumMod val="85000"/>
                    <a:lumOff val="15000"/>
                  </a:schemeClr>
                </a:solidFill>
              </a:rPr>
              <a:t>(CE) </a:t>
            </a:r>
            <a:r>
              <a:rPr lang="pt-PT" sz="1600" dirty="0" err="1">
                <a:solidFill>
                  <a:schemeClr val="tx1">
                    <a:lumMod val="85000"/>
                    <a:lumOff val="15000"/>
                  </a:schemeClr>
                </a:solidFill>
              </a:rPr>
              <a:t>N.o</a:t>
            </a:r>
            <a:r>
              <a:rPr lang="pt-PT" sz="1600" dirty="0">
                <a:solidFill>
                  <a:schemeClr val="tx1">
                    <a:lumMod val="85000"/>
                    <a:lumOff val="15000"/>
                  </a:schemeClr>
                </a:solidFill>
              </a:rPr>
              <a:t> 1/2003 DO CONSELHO, de 16 de Dezembro de 2002</a:t>
            </a:r>
          </a:p>
        </p:txBody>
      </p:sp>
    </p:spTree>
    <p:extLst>
      <p:ext uri="{BB962C8B-B14F-4D97-AF65-F5344CB8AC3E}">
        <p14:creationId xmlns:p14="http://schemas.microsoft.com/office/powerpoint/2010/main" val="21891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827420"/>
            <a:ext cx="7776864" cy="2708434"/>
          </a:xfrm>
          <a:prstGeom prst="rect">
            <a:avLst/>
          </a:prstGeom>
          <a:noFill/>
        </p:spPr>
        <p:txBody>
          <a:bodyPr wrap="square" rtlCol="0">
            <a:spAutoFit/>
          </a:bodyPr>
          <a:lstStyle/>
          <a:p>
            <a:endParaRPr lang="pt-PT" sz="1400" dirty="0"/>
          </a:p>
          <a:p>
            <a:r>
              <a:rPr lang="pt-PT" sz="1600" b="1" dirty="0">
                <a:solidFill>
                  <a:schemeClr val="tx2"/>
                </a:solidFill>
              </a:rPr>
              <a:t>Noção do regime jurídico da concorrência</a:t>
            </a:r>
          </a:p>
          <a:p>
            <a:r>
              <a:rPr lang="pt-PT" sz="1400" i="1" dirty="0" smtClean="0"/>
              <a:t>Qualquer </a:t>
            </a:r>
            <a:r>
              <a:rPr lang="pt-PT" sz="1400" i="1" dirty="0"/>
              <a:t>entidade que exerça uma </a:t>
            </a:r>
            <a:r>
              <a:rPr lang="pt-PT" sz="1400" i="1" dirty="0" err="1"/>
              <a:t>atividade</a:t>
            </a:r>
            <a:r>
              <a:rPr lang="pt-PT" sz="1400" i="1" dirty="0"/>
              <a:t> económica </a:t>
            </a:r>
            <a:r>
              <a:rPr lang="pt-PT" sz="1400" i="1" dirty="0" smtClean="0"/>
              <a:t>que consista </a:t>
            </a:r>
            <a:r>
              <a:rPr lang="pt-PT" sz="1400" i="1" dirty="0"/>
              <a:t>na oferta de bens ou serviços num </a:t>
            </a:r>
            <a:r>
              <a:rPr lang="pt-PT" sz="1400" i="1" dirty="0" smtClean="0"/>
              <a:t>determinado mercado</a:t>
            </a:r>
            <a:r>
              <a:rPr lang="pt-PT" sz="1400" i="1" dirty="0"/>
              <a:t>, independentemente do seu estatuto jurídico e </a:t>
            </a:r>
            <a:r>
              <a:rPr lang="pt-PT" sz="1400" i="1" dirty="0" smtClean="0"/>
              <a:t>do seu </a:t>
            </a:r>
            <a:r>
              <a:rPr lang="pt-PT" sz="1400" i="1" dirty="0"/>
              <a:t>modo de financiamento</a:t>
            </a:r>
            <a:r>
              <a:rPr lang="pt-PT" sz="1400" i="1" dirty="0" smtClean="0"/>
              <a:t>.</a:t>
            </a:r>
          </a:p>
          <a:p>
            <a:r>
              <a:rPr lang="pt-PT" sz="1400" i="1" dirty="0" smtClean="0"/>
              <a:t>Considera-se </a:t>
            </a:r>
            <a:r>
              <a:rPr lang="pt-PT" sz="1400" i="1" dirty="0"/>
              <a:t>como uma única empresa o </a:t>
            </a:r>
            <a:r>
              <a:rPr lang="pt-PT" sz="1400" i="1" dirty="0" smtClean="0"/>
              <a:t>conjunto de </a:t>
            </a:r>
            <a:r>
              <a:rPr lang="pt-PT" sz="1400" i="1" dirty="0"/>
              <a:t>empresas que, embora </a:t>
            </a:r>
            <a:r>
              <a:rPr lang="pt-PT" sz="1400" i="1" dirty="0" smtClean="0"/>
              <a:t>juridicamente </a:t>
            </a:r>
            <a:r>
              <a:rPr lang="pt-PT" sz="1400" i="1" dirty="0"/>
              <a:t>distintas, </a:t>
            </a:r>
            <a:r>
              <a:rPr lang="pt-PT" sz="1400" i="1" dirty="0" smtClean="0"/>
              <a:t>constituem uma </a:t>
            </a:r>
            <a:r>
              <a:rPr lang="pt-PT" sz="1400" i="1" dirty="0"/>
              <a:t>unidade económica ou mantêm entre si laços </a:t>
            </a:r>
            <a:r>
              <a:rPr lang="pt-PT" sz="1400" i="1" dirty="0" smtClean="0"/>
              <a:t>de interdependência </a:t>
            </a:r>
            <a:r>
              <a:rPr lang="pt-PT" sz="1400" i="1" dirty="0"/>
              <a:t>decorrentes, nomeadamente:</a:t>
            </a:r>
          </a:p>
          <a:p>
            <a:r>
              <a:rPr lang="pt-PT" sz="1400" i="1" dirty="0"/>
              <a:t>a) De uma participação maioritária no capital;</a:t>
            </a:r>
          </a:p>
          <a:p>
            <a:r>
              <a:rPr lang="pt-PT" sz="1400" i="1" dirty="0"/>
              <a:t>b) Da detenção de mais de metade dos votos </a:t>
            </a:r>
            <a:r>
              <a:rPr lang="pt-PT" sz="1400" i="1" dirty="0" smtClean="0"/>
              <a:t>atribuídos pela </a:t>
            </a:r>
            <a:r>
              <a:rPr lang="pt-PT" sz="1400" i="1" dirty="0"/>
              <a:t>detenção de participações sociais;</a:t>
            </a:r>
          </a:p>
          <a:p>
            <a:r>
              <a:rPr lang="pt-PT" sz="1400" i="1" dirty="0"/>
              <a:t>c) Da possibilidade de designar mais de metade </a:t>
            </a:r>
            <a:r>
              <a:rPr lang="pt-PT" sz="1400" i="1" dirty="0" smtClean="0"/>
              <a:t>dos membros </a:t>
            </a:r>
            <a:r>
              <a:rPr lang="pt-PT" sz="1400" i="1" dirty="0"/>
              <a:t>do órgão de administração ou de fiscalização;</a:t>
            </a:r>
          </a:p>
          <a:p>
            <a:r>
              <a:rPr lang="pt-PT" sz="1400" i="1" dirty="0"/>
              <a:t>d) Do poder de gerir os </a:t>
            </a:r>
            <a:r>
              <a:rPr lang="pt-PT" sz="1400" i="1" dirty="0" err="1"/>
              <a:t>respetivos</a:t>
            </a:r>
            <a:r>
              <a:rPr lang="pt-PT" sz="1400" i="1" dirty="0"/>
              <a:t> negócios</a:t>
            </a:r>
            <a:r>
              <a:rPr lang="pt-PT" sz="1400" i="1" dirty="0" smtClean="0"/>
              <a:t>.</a:t>
            </a:r>
            <a:endParaRPr lang="pt-PT" sz="1400" i="1" dirty="0"/>
          </a:p>
        </p:txBody>
      </p:sp>
      <p:sp>
        <p:nvSpPr>
          <p:cNvPr id="10" name="Rectângulo 9"/>
          <p:cNvSpPr/>
          <p:nvPr/>
        </p:nvSpPr>
        <p:spPr>
          <a:xfrm>
            <a:off x="1043608" y="427310"/>
            <a:ext cx="1161215" cy="400110"/>
          </a:xfrm>
          <a:prstGeom prst="rect">
            <a:avLst/>
          </a:prstGeom>
        </p:spPr>
        <p:txBody>
          <a:bodyPr wrap="none">
            <a:spAutoFit/>
          </a:bodyPr>
          <a:lstStyle/>
          <a:p>
            <a:pPr lvl="0"/>
            <a:r>
              <a:rPr lang="pt-PT" sz="2000" b="1" dirty="0">
                <a:solidFill>
                  <a:schemeClr val="tx2"/>
                </a:solidFill>
              </a:rPr>
              <a:t>Empresa </a:t>
            </a:r>
          </a:p>
        </p:txBody>
      </p:sp>
      <p:sp>
        <p:nvSpPr>
          <p:cNvPr id="11" name="Rectângulo 10"/>
          <p:cNvSpPr/>
          <p:nvPr/>
        </p:nvSpPr>
        <p:spPr>
          <a:xfrm>
            <a:off x="539552" y="4005064"/>
            <a:ext cx="7955179" cy="1938992"/>
          </a:xfrm>
          <a:prstGeom prst="rect">
            <a:avLst/>
          </a:prstGeom>
        </p:spPr>
        <p:txBody>
          <a:bodyPr wrap="square">
            <a:spAutoFit/>
          </a:bodyPr>
          <a:lstStyle/>
          <a:p>
            <a:r>
              <a:rPr lang="pt-PT" sz="1600" b="1" dirty="0">
                <a:solidFill>
                  <a:schemeClr val="tx2"/>
                </a:solidFill>
              </a:rPr>
              <a:t>Noção do código das sociedades comerciais – artigo 1.º do CÓDIGO DAS SOCIEDADES COMERCIAIS, aprovado pelo Decreto-Lei n.º 262/86, de 2 de </a:t>
            </a:r>
            <a:r>
              <a:rPr lang="pt-PT" sz="1600" b="1" dirty="0" err="1">
                <a:solidFill>
                  <a:schemeClr val="tx2"/>
                </a:solidFill>
              </a:rPr>
              <a:t>setembro</a:t>
            </a:r>
            <a:r>
              <a:rPr lang="pt-PT" sz="1600" b="1" dirty="0">
                <a:solidFill>
                  <a:schemeClr val="tx2"/>
                </a:solidFill>
              </a:rPr>
              <a:t> </a:t>
            </a:r>
          </a:p>
          <a:p>
            <a:r>
              <a:rPr lang="pt-PT" sz="1400" i="1" dirty="0" smtClean="0"/>
              <a:t>São </a:t>
            </a:r>
            <a:r>
              <a:rPr lang="pt-PT" sz="1400" i="1" dirty="0"/>
              <a:t>sociedades comerciais aquelas que tenham por objecto a prática de actos de comércio e adoptem o tipo de sociedade em nome colectivo, de sociedade por quotas, de sociedade anónima, de sociedade em comandita simples ou de sociedade em comandita por acções. </a:t>
            </a:r>
          </a:p>
          <a:p>
            <a:r>
              <a:rPr lang="pt-PT" sz="1400" i="1" dirty="0"/>
              <a:t>As sociedades que tenham por objecto a prática de actos de comércio devem adoptar um dos tipos referidos no número anterior. </a:t>
            </a:r>
          </a:p>
          <a:p>
            <a:r>
              <a:rPr lang="pt-PT" b="1" dirty="0" smtClean="0"/>
              <a:t> </a:t>
            </a:r>
            <a:endParaRPr lang="pt-PT" b="1" dirty="0"/>
          </a:p>
        </p:txBody>
      </p:sp>
    </p:spTree>
    <p:extLst>
      <p:ext uri="{BB962C8B-B14F-4D97-AF65-F5344CB8AC3E}">
        <p14:creationId xmlns:p14="http://schemas.microsoft.com/office/powerpoint/2010/main" val="1993222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980728"/>
            <a:ext cx="8424936" cy="3724096"/>
          </a:xfrm>
          <a:prstGeom prst="rect">
            <a:avLst/>
          </a:prstGeom>
          <a:noFill/>
        </p:spPr>
        <p:txBody>
          <a:bodyPr wrap="square" rtlCol="0">
            <a:spAutoFit/>
          </a:bodyPr>
          <a:lstStyle/>
          <a:p>
            <a:r>
              <a:rPr lang="pt-PT" sz="2000" b="1" dirty="0">
                <a:solidFill>
                  <a:schemeClr val="tx2"/>
                </a:solidFill>
              </a:rPr>
              <a:t>A Lei da Concorrência aplica-se: </a:t>
            </a:r>
          </a:p>
          <a:p>
            <a:pPr marL="285750" indent="-285750">
              <a:lnSpc>
                <a:spcPct val="150000"/>
              </a:lnSpc>
              <a:buFont typeface="Arial" pitchFamily="34" charset="0"/>
              <a:buChar char="•"/>
            </a:pPr>
            <a:r>
              <a:rPr lang="pt-PT" dirty="0" smtClean="0">
                <a:solidFill>
                  <a:schemeClr val="tx1">
                    <a:lumMod val="85000"/>
                    <a:lumOff val="15000"/>
                  </a:schemeClr>
                </a:solidFill>
              </a:rPr>
              <a:t>Empresas </a:t>
            </a:r>
          </a:p>
          <a:p>
            <a:pPr marL="285750" indent="-285750">
              <a:lnSpc>
                <a:spcPct val="150000"/>
              </a:lnSpc>
              <a:buFont typeface="Arial" pitchFamily="34" charset="0"/>
              <a:buChar char="•"/>
            </a:pPr>
            <a:r>
              <a:rPr lang="pt-PT" dirty="0">
                <a:solidFill>
                  <a:schemeClr val="tx1">
                    <a:lumMod val="85000"/>
                    <a:lumOff val="15000"/>
                  </a:schemeClr>
                </a:solidFill>
              </a:rPr>
              <a:t>Serviços de interesse económico </a:t>
            </a:r>
            <a:r>
              <a:rPr lang="pt-PT" dirty="0" smtClean="0">
                <a:solidFill>
                  <a:schemeClr val="tx1">
                    <a:lumMod val="85000"/>
                    <a:lumOff val="15000"/>
                  </a:schemeClr>
                </a:solidFill>
              </a:rPr>
              <a:t>geral: </a:t>
            </a:r>
            <a:r>
              <a:rPr lang="pt-PT" dirty="0">
                <a:solidFill>
                  <a:schemeClr val="tx1">
                    <a:lumMod val="85000"/>
                    <a:lumOff val="15000"/>
                  </a:schemeClr>
                </a:solidFill>
              </a:rPr>
              <a:t>As empresas públicas, as entidades públicas </a:t>
            </a:r>
            <a:r>
              <a:rPr lang="pt-PT" dirty="0" smtClean="0">
                <a:solidFill>
                  <a:schemeClr val="tx1">
                    <a:lumMod val="85000"/>
                    <a:lumOff val="15000"/>
                  </a:schemeClr>
                </a:solidFill>
              </a:rPr>
              <a:t>empresariais e </a:t>
            </a:r>
            <a:r>
              <a:rPr lang="pt-PT" dirty="0">
                <a:solidFill>
                  <a:schemeClr val="tx1">
                    <a:lumMod val="85000"/>
                    <a:lumOff val="15000"/>
                  </a:schemeClr>
                </a:solidFill>
              </a:rPr>
              <a:t>as empresas às quais o Estado tenha concedido </a:t>
            </a:r>
            <a:r>
              <a:rPr lang="pt-PT" dirty="0" smtClean="0">
                <a:solidFill>
                  <a:schemeClr val="tx1">
                    <a:lumMod val="85000"/>
                    <a:lumOff val="15000"/>
                  </a:schemeClr>
                </a:solidFill>
              </a:rPr>
              <a:t>direitos especiais </a:t>
            </a:r>
            <a:r>
              <a:rPr lang="pt-PT" dirty="0">
                <a:solidFill>
                  <a:schemeClr val="tx1">
                    <a:lumMod val="85000"/>
                    <a:lumOff val="15000"/>
                  </a:schemeClr>
                </a:solidFill>
              </a:rPr>
              <a:t>ou </a:t>
            </a:r>
            <a:r>
              <a:rPr lang="pt-PT" dirty="0" smtClean="0">
                <a:solidFill>
                  <a:schemeClr val="tx1">
                    <a:lumMod val="85000"/>
                    <a:lumOff val="15000"/>
                  </a:schemeClr>
                </a:solidFill>
              </a:rPr>
              <a:t>exclusivos</a:t>
            </a:r>
          </a:p>
          <a:p>
            <a:pPr marL="285750" indent="-285750">
              <a:lnSpc>
                <a:spcPct val="150000"/>
              </a:lnSpc>
              <a:buFont typeface="Arial" pitchFamily="34" charset="0"/>
              <a:buChar char="•"/>
            </a:pPr>
            <a:r>
              <a:rPr lang="pt-PT" dirty="0" smtClean="0">
                <a:solidFill>
                  <a:schemeClr val="tx1">
                    <a:lumMod val="85000"/>
                    <a:lumOff val="15000"/>
                  </a:schemeClr>
                </a:solidFill>
              </a:rPr>
              <a:t>As </a:t>
            </a:r>
            <a:r>
              <a:rPr lang="pt-PT" dirty="0">
                <a:solidFill>
                  <a:schemeClr val="tx1">
                    <a:lumMod val="85000"/>
                    <a:lumOff val="15000"/>
                  </a:schemeClr>
                </a:solidFill>
              </a:rPr>
              <a:t>empresas encarregadas por lei da gestão </a:t>
            </a:r>
            <a:r>
              <a:rPr lang="pt-PT" dirty="0" smtClean="0">
                <a:solidFill>
                  <a:schemeClr val="tx1">
                    <a:lumMod val="85000"/>
                    <a:lumOff val="15000"/>
                  </a:schemeClr>
                </a:solidFill>
              </a:rPr>
              <a:t>de serviços </a:t>
            </a:r>
            <a:r>
              <a:rPr lang="pt-PT" dirty="0">
                <a:solidFill>
                  <a:schemeClr val="tx1">
                    <a:lumMod val="85000"/>
                    <a:lumOff val="15000"/>
                  </a:schemeClr>
                </a:solidFill>
              </a:rPr>
              <a:t>de interesse económico geral ou que tenham </a:t>
            </a:r>
            <a:r>
              <a:rPr lang="pt-PT" dirty="0" smtClean="0">
                <a:solidFill>
                  <a:schemeClr val="tx1">
                    <a:lumMod val="85000"/>
                    <a:lumOff val="15000"/>
                  </a:schemeClr>
                </a:solidFill>
              </a:rPr>
              <a:t>a natureza </a:t>
            </a:r>
            <a:r>
              <a:rPr lang="pt-PT" dirty="0">
                <a:solidFill>
                  <a:schemeClr val="tx1">
                    <a:lumMod val="85000"/>
                    <a:lumOff val="15000"/>
                  </a:schemeClr>
                </a:solidFill>
              </a:rPr>
              <a:t>de monopólio legal ficam submetidas </a:t>
            </a:r>
            <a:r>
              <a:rPr lang="pt-PT" dirty="0" smtClean="0">
                <a:solidFill>
                  <a:schemeClr val="tx1">
                    <a:lumMod val="85000"/>
                    <a:lumOff val="15000"/>
                  </a:schemeClr>
                </a:solidFill>
              </a:rPr>
              <a:t>à lei da concorrência, </a:t>
            </a:r>
            <a:r>
              <a:rPr lang="pt-PT" dirty="0">
                <a:solidFill>
                  <a:schemeClr val="tx1">
                    <a:lumMod val="85000"/>
                    <a:lumOff val="15000"/>
                  </a:schemeClr>
                </a:solidFill>
              </a:rPr>
              <a:t>na medida em que a aplicação destas </a:t>
            </a:r>
            <a:r>
              <a:rPr lang="pt-PT" dirty="0" smtClean="0">
                <a:solidFill>
                  <a:schemeClr val="tx1">
                    <a:lumMod val="85000"/>
                    <a:lumOff val="15000"/>
                  </a:schemeClr>
                </a:solidFill>
              </a:rPr>
              <a:t>regras </a:t>
            </a:r>
            <a:r>
              <a:rPr lang="pt-PT" dirty="0">
                <a:solidFill>
                  <a:schemeClr val="tx1">
                    <a:lumMod val="85000"/>
                    <a:lumOff val="15000"/>
                  </a:schemeClr>
                </a:solidFill>
              </a:rPr>
              <a:t>não constitua obstáculo ao </a:t>
            </a:r>
            <a:r>
              <a:rPr lang="pt-PT" dirty="0" smtClean="0">
                <a:solidFill>
                  <a:schemeClr val="tx1">
                    <a:lumMod val="85000"/>
                    <a:lumOff val="15000"/>
                  </a:schemeClr>
                </a:solidFill>
              </a:rPr>
              <a:t>cumprimento</a:t>
            </a:r>
            <a:r>
              <a:rPr lang="pt-PT" dirty="0">
                <a:solidFill>
                  <a:schemeClr val="tx1">
                    <a:lumMod val="85000"/>
                    <a:lumOff val="15000"/>
                  </a:schemeClr>
                </a:solidFill>
              </a:rPr>
              <a:t>, de direito ou </a:t>
            </a:r>
            <a:r>
              <a:rPr lang="pt-PT" dirty="0" smtClean="0">
                <a:solidFill>
                  <a:schemeClr val="tx1">
                    <a:lumMod val="85000"/>
                    <a:lumOff val="15000"/>
                  </a:schemeClr>
                </a:solidFill>
              </a:rPr>
              <a:t>de facto</a:t>
            </a:r>
            <a:r>
              <a:rPr lang="pt-PT" dirty="0">
                <a:solidFill>
                  <a:schemeClr val="tx1">
                    <a:lumMod val="85000"/>
                    <a:lumOff val="15000"/>
                  </a:schemeClr>
                </a:solidFill>
              </a:rPr>
              <a:t>, da missão particular que lhes foi confiada.</a:t>
            </a:r>
          </a:p>
        </p:txBody>
      </p:sp>
    </p:spTree>
    <p:extLst>
      <p:ext uri="{BB962C8B-B14F-4D97-AF65-F5344CB8AC3E}">
        <p14:creationId xmlns:p14="http://schemas.microsoft.com/office/powerpoint/2010/main" val="293647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467544" y="548680"/>
            <a:ext cx="8280920" cy="5601533"/>
          </a:xfrm>
          <a:prstGeom prst="rect">
            <a:avLst/>
          </a:prstGeom>
        </p:spPr>
        <p:txBody>
          <a:bodyPr wrap="square">
            <a:spAutoFit/>
          </a:bodyPr>
          <a:lstStyle/>
          <a:p>
            <a:r>
              <a:rPr lang="pt-PT" sz="2000" b="1" dirty="0">
                <a:solidFill>
                  <a:schemeClr val="tx2"/>
                </a:solidFill>
              </a:rPr>
              <a:t>Autoridade da </a:t>
            </a:r>
            <a:r>
              <a:rPr lang="pt-PT" sz="2000" b="1" dirty="0" smtClean="0">
                <a:solidFill>
                  <a:schemeClr val="tx2"/>
                </a:solidFill>
              </a:rPr>
              <a:t>Concorrência</a:t>
            </a:r>
          </a:p>
          <a:p>
            <a:endParaRPr lang="pt-PT" sz="2000" b="1" dirty="0">
              <a:solidFill>
                <a:schemeClr val="tx2"/>
              </a:solidFill>
            </a:endParaRPr>
          </a:p>
          <a:p>
            <a:r>
              <a:rPr lang="pt-PT" b="1" i="1" dirty="0">
                <a:solidFill>
                  <a:schemeClr val="tx2"/>
                </a:solidFill>
              </a:rPr>
              <a:t>Entidade administrativa independente </a:t>
            </a:r>
            <a:r>
              <a:rPr lang="pt-PT" dirty="0" smtClean="0">
                <a:solidFill>
                  <a:schemeClr val="tx1">
                    <a:lumMod val="85000"/>
                    <a:lumOff val="15000"/>
                  </a:schemeClr>
                </a:solidFill>
              </a:rPr>
              <a:t>-  v. </a:t>
            </a:r>
            <a:r>
              <a:rPr lang="pt-PT" dirty="0" smtClean="0"/>
              <a:t>Lei-quadro </a:t>
            </a:r>
            <a:r>
              <a:rPr lang="pt-PT" dirty="0"/>
              <a:t>das </a:t>
            </a:r>
            <a:r>
              <a:rPr lang="pt-PT" dirty="0" smtClean="0"/>
              <a:t>entidades administrativas </a:t>
            </a:r>
            <a:r>
              <a:rPr lang="pt-PT" dirty="0"/>
              <a:t>independentes com funções de regulação da </a:t>
            </a:r>
            <a:r>
              <a:rPr lang="pt-PT" dirty="0" smtClean="0"/>
              <a:t>atividade económica </a:t>
            </a:r>
            <a:r>
              <a:rPr lang="pt-PT" dirty="0"/>
              <a:t>dos setores privado, público e cooperativo, </a:t>
            </a:r>
            <a:r>
              <a:rPr lang="pt-PT" dirty="0" smtClean="0"/>
              <a:t>aprovada pela Lei </a:t>
            </a:r>
            <a:r>
              <a:rPr lang="pt-PT" dirty="0"/>
              <a:t>n.º 67/2013 de 28 de </a:t>
            </a:r>
            <a:r>
              <a:rPr lang="pt-PT" dirty="0" smtClean="0"/>
              <a:t>agosto (</a:t>
            </a:r>
            <a:r>
              <a:rPr lang="pt-PT" sz="1400" dirty="0" smtClean="0"/>
              <a:t>última alteração </a:t>
            </a:r>
            <a:r>
              <a:rPr lang="pt-PT" sz="1400" dirty="0"/>
              <a:t>Lei n.º 75-B/2020, de </a:t>
            </a:r>
            <a:r>
              <a:rPr lang="pt-PT" sz="1400" dirty="0" smtClean="0"/>
              <a:t>31 de dezembro</a:t>
            </a:r>
            <a:r>
              <a:rPr lang="pt-PT" dirty="0" smtClean="0"/>
              <a:t>)</a:t>
            </a:r>
          </a:p>
          <a:p>
            <a:endParaRPr lang="pt-PT" dirty="0">
              <a:solidFill>
                <a:schemeClr val="tx1">
                  <a:lumMod val="85000"/>
                  <a:lumOff val="15000"/>
                </a:schemeClr>
              </a:solidFill>
            </a:endParaRPr>
          </a:p>
          <a:p>
            <a:r>
              <a:rPr lang="pt-PT" sz="1200" i="1" dirty="0" smtClean="0"/>
              <a:t>As </a:t>
            </a:r>
            <a:r>
              <a:rPr lang="pt-PT" sz="1200" i="1" dirty="0"/>
              <a:t>entidades reguladoras devem observar os seguintes princípios de gestão: </a:t>
            </a:r>
            <a:endParaRPr lang="pt-PT" sz="1200" i="1" dirty="0" smtClean="0"/>
          </a:p>
          <a:p>
            <a:pPr marL="228600" indent="-228600">
              <a:buAutoNum type="alphaLcParenR"/>
            </a:pPr>
            <a:r>
              <a:rPr lang="pt-PT" sz="1200" i="1" dirty="0" smtClean="0"/>
              <a:t>Exercício </a:t>
            </a:r>
            <a:r>
              <a:rPr lang="pt-PT" sz="1200" i="1" dirty="0"/>
              <a:t>da respetiva atividade de acordo com elevados padrões de qualidade; </a:t>
            </a:r>
            <a:endParaRPr lang="pt-PT" sz="1200" i="1" dirty="0" smtClean="0"/>
          </a:p>
          <a:p>
            <a:pPr marL="228600" indent="-228600">
              <a:buAutoNum type="alphaLcParenR"/>
            </a:pPr>
            <a:r>
              <a:rPr lang="pt-PT" sz="1200" i="1" dirty="0" smtClean="0"/>
              <a:t>Garantia </a:t>
            </a:r>
            <a:r>
              <a:rPr lang="pt-PT" sz="1200" i="1" dirty="0"/>
              <a:t>de eficiência económica no que se refere à sua gestão e soluções adotadas nas suas atividades; </a:t>
            </a:r>
            <a:endParaRPr lang="pt-PT" sz="1200" i="1" dirty="0" smtClean="0"/>
          </a:p>
          <a:p>
            <a:pPr marL="228600" indent="-228600">
              <a:buAutoNum type="alphaLcParenR"/>
            </a:pPr>
            <a:r>
              <a:rPr lang="pt-PT" sz="1200" i="1" dirty="0" smtClean="0"/>
              <a:t>Gestão </a:t>
            </a:r>
            <a:r>
              <a:rPr lang="pt-PT" sz="1200" i="1" dirty="0"/>
              <a:t>por objetivos devidamente determinados e quantificados e avaliação periódica em função dos resultados; </a:t>
            </a:r>
            <a:endParaRPr lang="pt-PT" sz="1200" i="1" dirty="0" smtClean="0"/>
          </a:p>
          <a:p>
            <a:pPr marL="228600" indent="-228600">
              <a:buAutoNum type="alphaLcParenR"/>
            </a:pPr>
            <a:r>
              <a:rPr lang="pt-PT" sz="1200" i="1" dirty="0" smtClean="0"/>
              <a:t>Transparência </a:t>
            </a:r>
            <a:r>
              <a:rPr lang="pt-PT" sz="1200" i="1" dirty="0"/>
              <a:t>na atuação através da discussão pública de projetos de documentos que contenham normas regulamentares e da disponibilização pública de documentação relevante sobre as suas atividades e funcionamento com impacto sobre os consumidores e entidades reguladas, incluindo sobre o custo da sua atividade para o setor regulado; </a:t>
            </a:r>
            <a:endParaRPr lang="pt-PT" sz="1200" i="1" dirty="0" smtClean="0"/>
          </a:p>
          <a:p>
            <a:pPr marL="228600" indent="-228600">
              <a:buAutoNum type="alphaLcParenR"/>
            </a:pPr>
            <a:r>
              <a:rPr lang="pt-PT" sz="1200" i="1" dirty="0" smtClean="0"/>
              <a:t>Respeito </a:t>
            </a:r>
            <a:r>
              <a:rPr lang="pt-PT" sz="1200" i="1" dirty="0"/>
              <a:t>dos princípios da prévia cabimentação e programação da realização das despesas subjacentes à assunção de compromissos e aos pagamentos em atraso das entidades públicas</a:t>
            </a:r>
            <a:r>
              <a:rPr lang="pt-PT" sz="1200" i="1" dirty="0" smtClean="0"/>
              <a:t>.</a:t>
            </a:r>
          </a:p>
          <a:p>
            <a:pPr marL="228600" indent="-228600">
              <a:buAutoNum type="alphaLcParenR"/>
            </a:pPr>
            <a:endParaRPr lang="pt-PT" sz="1200" i="1" dirty="0">
              <a:solidFill>
                <a:schemeClr val="tx1">
                  <a:lumMod val="85000"/>
                  <a:lumOff val="15000"/>
                </a:schemeClr>
              </a:solidFill>
            </a:endParaRPr>
          </a:p>
          <a:p>
            <a:r>
              <a:rPr lang="pt-PT" b="1" i="1" dirty="0" smtClean="0">
                <a:solidFill>
                  <a:schemeClr val="tx2"/>
                </a:solidFill>
              </a:rPr>
              <a:t>Princípios de funcionamento </a:t>
            </a:r>
            <a:endParaRPr lang="pt-PT" b="1" i="1" dirty="0">
              <a:solidFill>
                <a:schemeClr val="tx2"/>
              </a:solidFill>
            </a:endParaRPr>
          </a:p>
          <a:p>
            <a:pPr marL="285750" indent="-285750">
              <a:buFont typeface="Arial" pitchFamily="34" charset="0"/>
              <a:buChar char="•"/>
            </a:pPr>
            <a:r>
              <a:rPr lang="pt-PT" dirty="0" smtClean="0">
                <a:solidFill>
                  <a:schemeClr val="tx1">
                    <a:lumMod val="85000"/>
                    <a:lumOff val="15000"/>
                  </a:schemeClr>
                </a:solidFill>
              </a:rPr>
              <a:t>Independência</a:t>
            </a:r>
            <a:endParaRPr lang="pt-PT" dirty="0">
              <a:solidFill>
                <a:schemeClr val="tx1">
                  <a:lumMod val="85000"/>
                  <a:lumOff val="15000"/>
                </a:schemeClr>
              </a:solidFill>
            </a:endParaRPr>
          </a:p>
          <a:p>
            <a:pPr marL="285750" indent="-285750">
              <a:buFont typeface="Arial" pitchFamily="34" charset="0"/>
              <a:buChar char="•"/>
            </a:pPr>
            <a:r>
              <a:rPr lang="pt-PT" dirty="0">
                <a:solidFill>
                  <a:schemeClr val="tx1">
                    <a:lumMod val="85000"/>
                    <a:lumOff val="15000"/>
                  </a:schemeClr>
                </a:solidFill>
              </a:rPr>
              <a:t>Responsabilidade</a:t>
            </a:r>
          </a:p>
          <a:p>
            <a:pPr marL="285750" indent="-285750">
              <a:buFont typeface="Arial" pitchFamily="34" charset="0"/>
              <a:buChar char="•"/>
            </a:pPr>
            <a:r>
              <a:rPr lang="pt-PT" dirty="0">
                <a:solidFill>
                  <a:schemeClr val="tx1">
                    <a:lumMod val="85000"/>
                    <a:lumOff val="15000"/>
                  </a:schemeClr>
                </a:solidFill>
              </a:rPr>
              <a:t>Proteção do consumidor</a:t>
            </a:r>
          </a:p>
          <a:p>
            <a:pPr marL="285750" indent="-285750">
              <a:buFont typeface="Arial" pitchFamily="34" charset="0"/>
              <a:buChar char="•"/>
            </a:pPr>
            <a:r>
              <a:rPr lang="pt-PT" dirty="0">
                <a:solidFill>
                  <a:schemeClr val="tx1">
                    <a:lumMod val="85000"/>
                    <a:lumOff val="15000"/>
                  </a:schemeClr>
                </a:solidFill>
              </a:rPr>
              <a:t>Transparência</a:t>
            </a:r>
          </a:p>
          <a:p>
            <a:pPr marL="285750" indent="-285750">
              <a:buFont typeface="Arial" pitchFamily="34" charset="0"/>
              <a:buChar char="•"/>
            </a:pPr>
            <a:r>
              <a:rPr lang="pt-PT" dirty="0">
                <a:solidFill>
                  <a:schemeClr val="tx1">
                    <a:lumMod val="85000"/>
                    <a:lumOff val="15000"/>
                  </a:schemeClr>
                </a:solidFill>
              </a:rPr>
              <a:t>Prestação de informação</a:t>
            </a:r>
          </a:p>
        </p:txBody>
      </p:sp>
    </p:spTree>
    <p:extLst>
      <p:ext uri="{BB962C8B-B14F-4D97-AF65-F5344CB8AC3E}">
        <p14:creationId xmlns:p14="http://schemas.microsoft.com/office/powerpoint/2010/main" val="417225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395536" y="835452"/>
            <a:ext cx="8136904" cy="338554"/>
          </a:xfrm>
          <a:prstGeom prst="rect">
            <a:avLst/>
          </a:prstGeom>
        </p:spPr>
        <p:txBody>
          <a:bodyPr wrap="square">
            <a:spAutoFit/>
          </a:bodyPr>
          <a:lstStyle/>
          <a:p>
            <a:r>
              <a:rPr lang="pt-PT" sz="1600" b="1" dirty="0">
                <a:solidFill>
                  <a:schemeClr val="tx2"/>
                </a:solidFill>
              </a:rPr>
              <a:t>A política de concorrência na EU - evolução e características </a:t>
            </a:r>
          </a:p>
        </p:txBody>
      </p:sp>
      <p:sp>
        <p:nvSpPr>
          <p:cNvPr id="4" name="CaixaDeTexto 3"/>
          <p:cNvSpPr txBox="1"/>
          <p:nvPr/>
        </p:nvSpPr>
        <p:spPr>
          <a:xfrm>
            <a:off x="395536" y="1340768"/>
            <a:ext cx="8352928" cy="1200329"/>
          </a:xfrm>
          <a:prstGeom prst="rect">
            <a:avLst/>
          </a:prstGeom>
          <a:noFill/>
        </p:spPr>
        <p:txBody>
          <a:bodyPr wrap="square" rtlCol="0">
            <a:spAutoFit/>
          </a:bodyPr>
          <a:lstStyle/>
          <a:p>
            <a:r>
              <a:rPr lang="pt-PT" dirty="0" smtClean="0">
                <a:solidFill>
                  <a:schemeClr val="tx1">
                    <a:lumMod val="85000"/>
                    <a:lumOff val="15000"/>
                  </a:schemeClr>
                </a:solidFill>
              </a:rPr>
              <a:t>A concorrência encontra-se na génese do processo de integração europeia e foi sucessivamente reforçada e consolidada nas diversos tratados da construção da União Europeia.</a:t>
            </a:r>
          </a:p>
          <a:p>
            <a:endParaRPr lang="pt-PT" dirty="0">
              <a:solidFill>
                <a:schemeClr val="tx1">
                  <a:lumMod val="85000"/>
                  <a:lumOff val="15000"/>
                </a:schemeClr>
              </a:solidFill>
            </a:endParaRPr>
          </a:p>
        </p:txBody>
      </p:sp>
      <p:sp>
        <p:nvSpPr>
          <p:cNvPr id="5" name="Rectângulo 4"/>
          <p:cNvSpPr/>
          <p:nvPr/>
        </p:nvSpPr>
        <p:spPr>
          <a:xfrm>
            <a:off x="395537" y="2348880"/>
            <a:ext cx="8136904" cy="338554"/>
          </a:xfrm>
          <a:prstGeom prst="rect">
            <a:avLst/>
          </a:prstGeom>
        </p:spPr>
        <p:txBody>
          <a:bodyPr wrap="square">
            <a:spAutoFit/>
          </a:bodyPr>
          <a:lstStyle/>
          <a:p>
            <a:r>
              <a:rPr lang="pt-PT" sz="1600" b="1" i="1" dirty="0">
                <a:solidFill>
                  <a:schemeClr val="tx2"/>
                </a:solidFill>
              </a:rPr>
              <a:t>O Tratado de Roma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95434"/>
            <a:ext cx="7200000" cy="21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119478"/>
            <a:ext cx="7200000" cy="9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611560" y="2737771"/>
            <a:ext cx="1440160" cy="276999"/>
          </a:xfrm>
          <a:prstGeom prst="rect">
            <a:avLst/>
          </a:prstGeom>
          <a:noFill/>
        </p:spPr>
        <p:txBody>
          <a:bodyPr wrap="square" rtlCol="0">
            <a:spAutoFit/>
          </a:bodyPr>
          <a:lstStyle/>
          <a:p>
            <a:r>
              <a:rPr lang="pt-PT" sz="1200" i="1" dirty="0" smtClean="0"/>
              <a:t>Preâmbulo </a:t>
            </a:r>
            <a:endParaRPr lang="pt-PT" sz="1200" i="1" dirty="0"/>
          </a:p>
        </p:txBody>
      </p:sp>
    </p:spTree>
    <p:extLst>
      <p:ext uri="{BB962C8B-B14F-4D97-AF65-F5344CB8AC3E}">
        <p14:creationId xmlns:p14="http://schemas.microsoft.com/office/powerpoint/2010/main" val="99350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539552" y="764704"/>
            <a:ext cx="3882345" cy="400110"/>
          </a:xfrm>
          <a:prstGeom prst="rect">
            <a:avLst/>
          </a:prstGeom>
        </p:spPr>
        <p:txBody>
          <a:bodyPr wrap="none">
            <a:spAutoFit/>
          </a:bodyPr>
          <a:lstStyle/>
          <a:p>
            <a:r>
              <a:rPr lang="pt-PT" sz="2000" b="1" dirty="0">
                <a:solidFill>
                  <a:schemeClr val="tx2"/>
                </a:solidFill>
              </a:rPr>
              <a:t>Práticas restritivas da concorrência</a:t>
            </a:r>
          </a:p>
        </p:txBody>
      </p:sp>
      <p:sp>
        <p:nvSpPr>
          <p:cNvPr id="4" name="Rectângulo 3"/>
          <p:cNvSpPr/>
          <p:nvPr/>
        </p:nvSpPr>
        <p:spPr>
          <a:xfrm>
            <a:off x="539552" y="1084674"/>
            <a:ext cx="3084691" cy="400110"/>
          </a:xfrm>
          <a:prstGeom prst="rect">
            <a:avLst/>
          </a:prstGeom>
        </p:spPr>
        <p:txBody>
          <a:bodyPr wrap="none">
            <a:spAutoFit/>
          </a:bodyPr>
          <a:lstStyle/>
          <a:p>
            <a:r>
              <a:rPr lang="pt-PT" sz="2000" b="1" dirty="0">
                <a:solidFill>
                  <a:schemeClr val="tx2"/>
                </a:solidFill>
              </a:rPr>
              <a:t>Tipos de práticas restritivas</a:t>
            </a:r>
          </a:p>
        </p:txBody>
      </p:sp>
      <p:sp>
        <p:nvSpPr>
          <p:cNvPr id="5" name="Rectângulo 4"/>
          <p:cNvSpPr/>
          <p:nvPr/>
        </p:nvSpPr>
        <p:spPr>
          <a:xfrm>
            <a:off x="569536" y="1412776"/>
            <a:ext cx="8250936" cy="338554"/>
          </a:xfrm>
          <a:prstGeom prst="rect">
            <a:avLst/>
          </a:prstGeom>
        </p:spPr>
        <p:txBody>
          <a:bodyPr wrap="square">
            <a:spAutoFit/>
          </a:bodyPr>
          <a:lstStyle/>
          <a:p>
            <a:r>
              <a:rPr lang="pt-PT" sz="1600" b="1" i="1" dirty="0">
                <a:solidFill>
                  <a:schemeClr val="tx2"/>
                </a:solidFill>
              </a:rPr>
              <a:t>Acordos, práticas concertadas e decisões de associações de empresas – art.9.º</a:t>
            </a:r>
          </a:p>
        </p:txBody>
      </p:sp>
      <p:sp>
        <p:nvSpPr>
          <p:cNvPr id="6" name="Rectângulo 5"/>
          <p:cNvSpPr/>
          <p:nvPr/>
        </p:nvSpPr>
        <p:spPr>
          <a:xfrm>
            <a:off x="539552" y="1772816"/>
            <a:ext cx="8136904" cy="1077218"/>
          </a:xfrm>
          <a:prstGeom prst="rect">
            <a:avLst/>
          </a:prstGeom>
        </p:spPr>
        <p:txBody>
          <a:bodyPr wrap="square">
            <a:spAutoFit/>
          </a:bodyPr>
          <a:lstStyle/>
          <a:p>
            <a:r>
              <a:rPr lang="pt-PT" sz="1600" dirty="0"/>
              <a:t>São proibidos os acordos entre empresas, as </a:t>
            </a:r>
            <a:r>
              <a:rPr lang="pt-PT" sz="1600" dirty="0" smtClean="0"/>
              <a:t>práticas concertadas </a:t>
            </a:r>
            <a:r>
              <a:rPr lang="pt-PT" sz="1600" dirty="0"/>
              <a:t>entre empresas e as decisões de </a:t>
            </a:r>
            <a:r>
              <a:rPr lang="pt-PT" sz="1600" dirty="0" smtClean="0"/>
              <a:t>associações de </a:t>
            </a:r>
            <a:r>
              <a:rPr lang="pt-PT" sz="1600" dirty="0"/>
              <a:t>empresas que tenham por </a:t>
            </a:r>
            <a:r>
              <a:rPr lang="pt-PT" sz="1600" dirty="0" err="1"/>
              <a:t>objeto</a:t>
            </a:r>
            <a:r>
              <a:rPr lang="pt-PT" sz="1600" dirty="0"/>
              <a:t> ou como efeito impedir</a:t>
            </a:r>
            <a:r>
              <a:rPr lang="pt-PT" sz="1600" dirty="0" smtClean="0"/>
              <a:t>,</a:t>
            </a:r>
            <a:r>
              <a:rPr lang="pt-PT" sz="1600" dirty="0"/>
              <a:t> falsear ou restringir de forma sensível a concorrência </a:t>
            </a:r>
            <a:r>
              <a:rPr lang="pt-PT" sz="1600" dirty="0" smtClean="0"/>
              <a:t>no todo </a:t>
            </a:r>
            <a:r>
              <a:rPr lang="pt-PT" sz="1600" dirty="0"/>
              <a:t>ou em parte do mercado nacional, nomeadamente </a:t>
            </a:r>
            <a:r>
              <a:rPr lang="pt-PT" sz="1600" dirty="0" smtClean="0"/>
              <a:t>os que </a:t>
            </a:r>
            <a:r>
              <a:rPr lang="pt-PT" sz="1600" dirty="0"/>
              <a:t>consistam em</a:t>
            </a:r>
            <a:r>
              <a:rPr lang="pt-PT" sz="1600" dirty="0" smtClean="0"/>
              <a:t>:</a:t>
            </a:r>
            <a:endParaRPr lang="pt-PT" sz="1600" dirty="0"/>
          </a:p>
        </p:txBody>
      </p:sp>
      <p:sp>
        <p:nvSpPr>
          <p:cNvPr id="7" name="Rectângulo 6"/>
          <p:cNvSpPr/>
          <p:nvPr/>
        </p:nvSpPr>
        <p:spPr>
          <a:xfrm>
            <a:off x="899592" y="2852936"/>
            <a:ext cx="7920880" cy="3539430"/>
          </a:xfrm>
          <a:prstGeom prst="rect">
            <a:avLst/>
          </a:prstGeom>
        </p:spPr>
        <p:txBody>
          <a:bodyPr wrap="square">
            <a:spAutoFit/>
          </a:bodyPr>
          <a:lstStyle/>
          <a:p>
            <a:r>
              <a:rPr lang="pt-PT" sz="1600" i="1" dirty="0" smtClean="0"/>
              <a:t>a</a:t>
            </a:r>
            <a:r>
              <a:rPr lang="pt-PT" sz="1600" dirty="0"/>
              <a:t>) Fixar, de forma </a:t>
            </a:r>
            <a:r>
              <a:rPr lang="pt-PT" sz="1600" dirty="0" err="1"/>
              <a:t>direta</a:t>
            </a:r>
            <a:r>
              <a:rPr lang="pt-PT" sz="1600" dirty="0"/>
              <a:t> ou </a:t>
            </a:r>
            <a:r>
              <a:rPr lang="pt-PT" sz="1600" dirty="0" err="1"/>
              <a:t>indireta</a:t>
            </a:r>
            <a:r>
              <a:rPr lang="pt-PT" sz="1600" dirty="0"/>
              <a:t>, os preços de </a:t>
            </a:r>
            <a:r>
              <a:rPr lang="pt-PT" sz="1600" dirty="0" smtClean="0"/>
              <a:t>compra ou </a:t>
            </a:r>
            <a:r>
              <a:rPr lang="pt-PT" sz="1600" dirty="0"/>
              <a:t>de venda ou quaisquer outras condições de </a:t>
            </a:r>
            <a:r>
              <a:rPr lang="pt-PT" sz="1600" dirty="0" err="1"/>
              <a:t>transação</a:t>
            </a:r>
            <a:r>
              <a:rPr lang="pt-PT" sz="1600" dirty="0"/>
              <a:t>;</a:t>
            </a:r>
          </a:p>
          <a:p>
            <a:r>
              <a:rPr lang="pt-PT" sz="1600" i="1" dirty="0"/>
              <a:t>b</a:t>
            </a:r>
            <a:r>
              <a:rPr lang="pt-PT" sz="1600" dirty="0"/>
              <a:t>) Limitar ou controlar a produção, a distribuição, </a:t>
            </a:r>
            <a:r>
              <a:rPr lang="pt-PT" sz="1600" dirty="0" smtClean="0"/>
              <a:t>o desenvolvimento </a:t>
            </a:r>
            <a:r>
              <a:rPr lang="pt-PT" sz="1600" dirty="0"/>
              <a:t>técnico ou os investimentos;</a:t>
            </a:r>
          </a:p>
          <a:p>
            <a:r>
              <a:rPr lang="pt-PT" sz="1600" i="1" dirty="0"/>
              <a:t>c</a:t>
            </a:r>
            <a:r>
              <a:rPr lang="pt-PT" sz="1600" dirty="0"/>
              <a:t>) Repartir os mercados ou as fontes de abastecimento;</a:t>
            </a:r>
          </a:p>
          <a:p>
            <a:r>
              <a:rPr lang="pt-PT" sz="1600" i="1" dirty="0"/>
              <a:t>d</a:t>
            </a:r>
            <a:r>
              <a:rPr lang="pt-PT" sz="1600" dirty="0"/>
              <a:t>) Aplicar, relativamente a parceiros comerciais, </a:t>
            </a:r>
            <a:r>
              <a:rPr lang="pt-PT" sz="1600" dirty="0" smtClean="0"/>
              <a:t>condições desiguais </a:t>
            </a:r>
            <a:r>
              <a:rPr lang="pt-PT" sz="1600" dirty="0"/>
              <a:t>no caso de prestações </a:t>
            </a:r>
            <a:r>
              <a:rPr lang="pt-PT" sz="1600" dirty="0" smtClean="0"/>
              <a:t>equivalentes, colocando </a:t>
            </a:r>
            <a:r>
              <a:rPr lang="pt-PT" sz="1600" dirty="0"/>
              <a:t>-os, por esse facto, em desvantagem na concorrência;</a:t>
            </a:r>
          </a:p>
          <a:p>
            <a:r>
              <a:rPr lang="pt-PT" sz="1600" i="1" dirty="0"/>
              <a:t>e</a:t>
            </a:r>
            <a:r>
              <a:rPr lang="pt-PT" sz="1600" dirty="0"/>
              <a:t>) Subordinar a celebração de contratos à aceitação, </a:t>
            </a:r>
            <a:r>
              <a:rPr lang="pt-PT" sz="1600" dirty="0" smtClean="0"/>
              <a:t>por parte </a:t>
            </a:r>
            <a:r>
              <a:rPr lang="pt-PT" sz="1600" dirty="0"/>
              <a:t>dos outros </a:t>
            </a:r>
            <a:r>
              <a:rPr lang="pt-PT" sz="1600" dirty="0" smtClean="0"/>
              <a:t>contraentes</a:t>
            </a:r>
            <a:r>
              <a:rPr lang="pt-PT" sz="1600" dirty="0"/>
              <a:t>, de prestações </a:t>
            </a:r>
            <a:r>
              <a:rPr lang="pt-PT" sz="1600" dirty="0" smtClean="0"/>
              <a:t>suplementares que</a:t>
            </a:r>
            <a:r>
              <a:rPr lang="pt-PT" sz="1600" dirty="0"/>
              <a:t>, pela sua natureza ou de acordo com os usos </a:t>
            </a:r>
            <a:r>
              <a:rPr lang="pt-PT" sz="1600" dirty="0" smtClean="0"/>
              <a:t>comerciais, não </a:t>
            </a:r>
            <a:r>
              <a:rPr lang="pt-PT" sz="1600" dirty="0"/>
              <a:t>têm ligação com o </a:t>
            </a:r>
            <a:r>
              <a:rPr lang="pt-PT" sz="1600" dirty="0" err="1"/>
              <a:t>objeto</a:t>
            </a:r>
            <a:r>
              <a:rPr lang="pt-PT" sz="1600" dirty="0"/>
              <a:t> desses contratos.</a:t>
            </a:r>
          </a:p>
          <a:p>
            <a:endParaRPr lang="pt-PT" sz="1600" dirty="0"/>
          </a:p>
          <a:p>
            <a:r>
              <a:rPr lang="pt-PT" sz="1600" dirty="0" smtClean="0"/>
              <a:t>Exceto </a:t>
            </a:r>
            <a:r>
              <a:rPr lang="pt-PT" sz="1600" dirty="0"/>
              <a:t>nos casos em que se considerem </a:t>
            </a:r>
            <a:r>
              <a:rPr lang="pt-PT" sz="1600" dirty="0" smtClean="0"/>
              <a:t>justificados, nos </a:t>
            </a:r>
            <a:r>
              <a:rPr lang="pt-PT" sz="1600" dirty="0"/>
              <a:t>termos do artigo seguinte, são nulos os </a:t>
            </a:r>
            <a:r>
              <a:rPr lang="pt-PT" sz="1600" dirty="0" smtClean="0"/>
              <a:t>acordos entre </a:t>
            </a:r>
            <a:r>
              <a:rPr lang="pt-PT" sz="1600" dirty="0"/>
              <a:t>empresas e as decisões de associações de </a:t>
            </a:r>
            <a:r>
              <a:rPr lang="pt-PT" sz="1600" dirty="0" smtClean="0"/>
              <a:t>empresas proibidos </a:t>
            </a:r>
            <a:r>
              <a:rPr lang="pt-PT" sz="1600" dirty="0"/>
              <a:t>pelo número anterior.</a:t>
            </a:r>
          </a:p>
        </p:txBody>
      </p:sp>
    </p:spTree>
    <p:extLst>
      <p:ext uri="{BB962C8B-B14F-4D97-AF65-F5344CB8AC3E}">
        <p14:creationId xmlns:p14="http://schemas.microsoft.com/office/powerpoint/2010/main" val="4287020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95536" y="620688"/>
            <a:ext cx="8280920" cy="584775"/>
          </a:xfrm>
          <a:prstGeom prst="rect">
            <a:avLst/>
          </a:prstGeom>
        </p:spPr>
        <p:txBody>
          <a:bodyPr wrap="square">
            <a:spAutoFit/>
          </a:bodyPr>
          <a:lstStyle/>
          <a:p>
            <a:r>
              <a:rPr lang="pt-PT" sz="1600" b="1" i="1" dirty="0">
                <a:solidFill>
                  <a:schemeClr val="tx2"/>
                </a:solidFill>
              </a:rPr>
              <a:t>Acordos, práticas concertadas e decisões de associações de </a:t>
            </a:r>
            <a:r>
              <a:rPr lang="pt-PT" sz="1600" b="1" i="1" dirty="0" smtClean="0">
                <a:solidFill>
                  <a:schemeClr val="tx2"/>
                </a:solidFill>
              </a:rPr>
              <a:t>empresas</a:t>
            </a:r>
          </a:p>
          <a:p>
            <a:r>
              <a:rPr lang="pt-PT" sz="1600" b="1" i="1" dirty="0">
                <a:solidFill>
                  <a:schemeClr val="tx2"/>
                </a:solidFill>
              </a:rPr>
              <a:t>Justificação de acordos, práticas </a:t>
            </a:r>
            <a:r>
              <a:rPr lang="pt-PT" sz="1600" b="1" i="1" dirty="0" smtClean="0">
                <a:solidFill>
                  <a:schemeClr val="tx2"/>
                </a:solidFill>
              </a:rPr>
              <a:t>concertadas e </a:t>
            </a:r>
            <a:r>
              <a:rPr lang="pt-PT" sz="1600" b="1" i="1" dirty="0">
                <a:solidFill>
                  <a:schemeClr val="tx2"/>
                </a:solidFill>
              </a:rPr>
              <a:t>decisões de associações de </a:t>
            </a:r>
            <a:r>
              <a:rPr lang="pt-PT" sz="1600" b="1" i="1" dirty="0" smtClean="0">
                <a:solidFill>
                  <a:schemeClr val="tx2"/>
                </a:solidFill>
              </a:rPr>
              <a:t>empresas – </a:t>
            </a:r>
            <a:r>
              <a:rPr lang="pt-PT" sz="1600" b="1" i="1" dirty="0" err="1" smtClean="0">
                <a:solidFill>
                  <a:schemeClr val="tx2"/>
                </a:solidFill>
              </a:rPr>
              <a:t>art</a:t>
            </a:r>
            <a:r>
              <a:rPr lang="pt-PT" sz="1600" b="1" i="1" dirty="0" smtClean="0">
                <a:solidFill>
                  <a:schemeClr val="tx2"/>
                </a:solidFill>
              </a:rPr>
              <a:t>. 10.º</a:t>
            </a:r>
            <a:endParaRPr lang="pt-PT" sz="1600" b="1" i="1" dirty="0">
              <a:solidFill>
                <a:schemeClr val="tx2"/>
              </a:solidFill>
            </a:endParaRPr>
          </a:p>
        </p:txBody>
      </p:sp>
      <p:sp>
        <p:nvSpPr>
          <p:cNvPr id="8" name="Rectângulo 7"/>
          <p:cNvSpPr/>
          <p:nvPr/>
        </p:nvSpPr>
        <p:spPr>
          <a:xfrm>
            <a:off x="395536" y="1265267"/>
            <a:ext cx="8064896" cy="4401205"/>
          </a:xfrm>
          <a:prstGeom prst="rect">
            <a:avLst/>
          </a:prstGeom>
        </p:spPr>
        <p:txBody>
          <a:bodyPr wrap="square">
            <a:spAutoFit/>
          </a:bodyPr>
          <a:lstStyle/>
          <a:p>
            <a:r>
              <a:rPr lang="pt-PT" sz="1400" i="1" dirty="0"/>
              <a:t>1 — Podem ser considerados justificados os </a:t>
            </a:r>
            <a:r>
              <a:rPr lang="pt-PT" sz="1400" i="1" dirty="0" smtClean="0"/>
              <a:t>acordos entre </a:t>
            </a:r>
            <a:r>
              <a:rPr lang="pt-PT" sz="1400" i="1" dirty="0"/>
              <a:t>empresas, as práticas concertadas entre empresas e</a:t>
            </a:r>
          </a:p>
          <a:p>
            <a:r>
              <a:rPr lang="pt-PT" sz="1400" i="1" dirty="0"/>
              <a:t>as decisões de associações de empresas referidas no </a:t>
            </a:r>
            <a:r>
              <a:rPr lang="pt-PT" sz="1400" i="1" dirty="0" smtClean="0"/>
              <a:t>artigo anterior </a:t>
            </a:r>
            <a:r>
              <a:rPr lang="pt-PT" sz="1400" i="1" dirty="0"/>
              <a:t>que contribuam para melhorar a produção ou a </a:t>
            </a:r>
            <a:r>
              <a:rPr lang="pt-PT" sz="1400" i="1" dirty="0" smtClean="0"/>
              <a:t>distribuição de </a:t>
            </a:r>
            <a:r>
              <a:rPr lang="pt-PT" sz="1400" i="1" dirty="0"/>
              <a:t>bens ou serviços ou para promover o </a:t>
            </a:r>
            <a:r>
              <a:rPr lang="pt-PT" sz="1400" i="1" dirty="0" smtClean="0"/>
              <a:t>desenvolvimento técnico </a:t>
            </a:r>
            <a:r>
              <a:rPr lang="pt-PT" sz="1400" i="1" dirty="0"/>
              <a:t>ou económico desde que, cumulativamente:</a:t>
            </a:r>
          </a:p>
          <a:p>
            <a:r>
              <a:rPr lang="pt-PT" sz="1400" i="1" dirty="0"/>
              <a:t>a) Reservem aos utilizadores desses bens ou </a:t>
            </a:r>
            <a:r>
              <a:rPr lang="pt-PT" sz="1400" i="1" dirty="0" smtClean="0"/>
              <a:t>serviços uma </a:t>
            </a:r>
            <a:r>
              <a:rPr lang="pt-PT" sz="1400" i="1" dirty="0"/>
              <a:t>parte equitativa do benefício daí resultante;</a:t>
            </a:r>
          </a:p>
          <a:p>
            <a:r>
              <a:rPr lang="pt-PT" sz="1400" i="1" dirty="0"/>
              <a:t>b) Não imponham às empresas em causa </a:t>
            </a:r>
            <a:r>
              <a:rPr lang="pt-PT" sz="1400" i="1" dirty="0" smtClean="0"/>
              <a:t>quaisquer restrições </a:t>
            </a:r>
            <a:r>
              <a:rPr lang="pt-PT" sz="1400" i="1" dirty="0"/>
              <a:t>que não sejam indispensáveis para atingir esses</a:t>
            </a:r>
          </a:p>
          <a:p>
            <a:r>
              <a:rPr lang="pt-PT" sz="1400" i="1" dirty="0" err="1"/>
              <a:t>objetivos</a:t>
            </a:r>
            <a:r>
              <a:rPr lang="pt-PT" sz="1400" i="1" dirty="0"/>
              <a:t>;</a:t>
            </a:r>
          </a:p>
          <a:p>
            <a:r>
              <a:rPr lang="pt-PT" sz="1400" i="1" dirty="0"/>
              <a:t>c) Não </a:t>
            </a:r>
            <a:r>
              <a:rPr lang="pt-PT" sz="1400" i="1" dirty="0" err="1" smtClean="0"/>
              <a:t>dêem</a:t>
            </a:r>
            <a:r>
              <a:rPr lang="pt-PT" sz="1400" i="1" dirty="0" smtClean="0"/>
              <a:t> </a:t>
            </a:r>
            <a:r>
              <a:rPr lang="pt-PT" sz="1400" i="1" dirty="0"/>
              <a:t>a essas empresas a possibilidade de </a:t>
            </a:r>
            <a:r>
              <a:rPr lang="pt-PT" sz="1400" i="1" dirty="0" smtClean="0"/>
              <a:t>eliminar a </a:t>
            </a:r>
            <a:r>
              <a:rPr lang="pt-PT" sz="1400" i="1" dirty="0"/>
              <a:t>concorrência numa parte substancial do mercado</a:t>
            </a:r>
          </a:p>
          <a:p>
            <a:r>
              <a:rPr lang="pt-PT" sz="1400" i="1" dirty="0"/>
              <a:t>dos bens ou serviços em causa.</a:t>
            </a:r>
          </a:p>
          <a:p>
            <a:r>
              <a:rPr lang="pt-PT" sz="1400" i="1" dirty="0"/>
              <a:t>2 — Compete às empresas ou associações de </a:t>
            </a:r>
            <a:r>
              <a:rPr lang="pt-PT" sz="1400" i="1" dirty="0" smtClean="0"/>
              <a:t>empresas que </a:t>
            </a:r>
            <a:r>
              <a:rPr lang="pt-PT" sz="1400" i="1" dirty="0"/>
              <a:t>invoquem o benefício da justificação fazer a prova </a:t>
            </a:r>
            <a:r>
              <a:rPr lang="pt-PT" sz="1400" i="1" dirty="0" smtClean="0"/>
              <a:t>do preenchimento </a:t>
            </a:r>
            <a:r>
              <a:rPr lang="pt-PT" sz="1400" i="1" dirty="0"/>
              <a:t>das condições previstas no número anterior.</a:t>
            </a:r>
          </a:p>
          <a:p>
            <a:r>
              <a:rPr lang="pt-PT" sz="1400" i="1" dirty="0"/>
              <a:t>3 — São considerados justificados os acordos </a:t>
            </a:r>
            <a:r>
              <a:rPr lang="pt-PT" sz="1400" i="1" dirty="0" smtClean="0"/>
              <a:t>entre empresas</a:t>
            </a:r>
            <a:r>
              <a:rPr lang="pt-PT" sz="1400" i="1" dirty="0"/>
              <a:t>, as práticas concertadas entre empresas e as </a:t>
            </a:r>
            <a:r>
              <a:rPr lang="pt-PT" sz="1400" i="1" dirty="0" smtClean="0"/>
              <a:t>decisões de </a:t>
            </a:r>
            <a:r>
              <a:rPr lang="pt-PT" sz="1400" i="1" dirty="0"/>
              <a:t>associações de empresas proibidos pelo artigo </a:t>
            </a:r>
            <a:r>
              <a:rPr lang="pt-PT" sz="1400" i="1" dirty="0" smtClean="0"/>
              <a:t>anterior que</a:t>
            </a:r>
            <a:r>
              <a:rPr lang="pt-PT" sz="1400" i="1" dirty="0"/>
              <a:t>, embora não afetando o comércio entre os </a:t>
            </a:r>
            <a:r>
              <a:rPr lang="pt-PT" sz="1400" i="1" dirty="0" smtClean="0"/>
              <a:t>Estados membros</a:t>
            </a:r>
            <a:r>
              <a:rPr lang="pt-PT" sz="1400" i="1" dirty="0"/>
              <a:t>, preencham os restantes requisitos de </a:t>
            </a:r>
            <a:r>
              <a:rPr lang="pt-PT" sz="1400" i="1" dirty="0" smtClean="0"/>
              <a:t>aplicação de </a:t>
            </a:r>
            <a:r>
              <a:rPr lang="pt-PT" sz="1400" i="1" dirty="0"/>
              <a:t>um regulamento adotado nos termos do disposto </a:t>
            </a:r>
            <a:r>
              <a:rPr lang="pt-PT" sz="1400" i="1" dirty="0" smtClean="0"/>
              <a:t>no n.º </a:t>
            </a:r>
            <a:r>
              <a:rPr lang="pt-PT" sz="1400" i="1" dirty="0"/>
              <a:t>3 do artigo 101.º do Tratado sobre o </a:t>
            </a:r>
            <a:r>
              <a:rPr lang="pt-PT" sz="1400" i="1" dirty="0" smtClean="0"/>
              <a:t>Funcionamento da </a:t>
            </a:r>
            <a:r>
              <a:rPr lang="pt-PT" sz="1400" i="1" dirty="0"/>
              <a:t>União Europeia.</a:t>
            </a:r>
          </a:p>
          <a:p>
            <a:r>
              <a:rPr lang="pt-PT" sz="1400" i="1" dirty="0"/>
              <a:t>4 — A Autoridade da Concorrência pode retirar o </a:t>
            </a:r>
            <a:r>
              <a:rPr lang="pt-PT" sz="1400" i="1" dirty="0" smtClean="0"/>
              <a:t>benefício referido </a:t>
            </a:r>
            <a:r>
              <a:rPr lang="pt-PT" sz="1400" i="1" dirty="0"/>
              <a:t>no número anterior se verificar que, em</a:t>
            </a:r>
          </a:p>
          <a:p>
            <a:r>
              <a:rPr lang="pt-PT" sz="1400" i="1" dirty="0"/>
              <a:t>determinado caso, uma prática abrangida produz </a:t>
            </a:r>
            <a:r>
              <a:rPr lang="pt-PT" sz="1400" i="1" dirty="0" smtClean="0"/>
              <a:t>efeitos incompatíveis </a:t>
            </a:r>
            <a:r>
              <a:rPr lang="pt-PT" sz="1400" i="1" dirty="0"/>
              <a:t>com o disposto no n.º 1.</a:t>
            </a:r>
          </a:p>
        </p:txBody>
      </p:sp>
    </p:spTree>
    <p:extLst>
      <p:ext uri="{BB962C8B-B14F-4D97-AF65-F5344CB8AC3E}">
        <p14:creationId xmlns:p14="http://schemas.microsoft.com/office/powerpoint/2010/main" val="4031336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503548" y="1484784"/>
            <a:ext cx="8136904" cy="4339650"/>
          </a:xfrm>
          <a:prstGeom prst="rect">
            <a:avLst/>
          </a:prstGeom>
        </p:spPr>
        <p:txBody>
          <a:bodyPr wrap="square">
            <a:spAutoFit/>
          </a:bodyPr>
          <a:lstStyle/>
          <a:p>
            <a:r>
              <a:rPr lang="pt-PT" b="1" dirty="0">
                <a:solidFill>
                  <a:schemeClr val="tx2"/>
                </a:solidFill>
              </a:rPr>
              <a:t>Práticas concertadas </a:t>
            </a:r>
            <a:r>
              <a:rPr lang="pt-PT" sz="1600" dirty="0"/>
              <a:t>e </a:t>
            </a:r>
            <a:r>
              <a:rPr lang="pt-PT" b="1" dirty="0">
                <a:solidFill>
                  <a:schemeClr val="tx2"/>
                </a:solidFill>
              </a:rPr>
              <a:t>decisões de associação de empresas</a:t>
            </a:r>
            <a:r>
              <a:rPr lang="pt-PT" sz="1600" dirty="0"/>
              <a:t>, tendo sempre em comum a circunstância de levarem as empresas envolvidas a prescindirem da sua autonomia de comportamento no mercado, com vista à redução ou eliminação dos riscos da concorrência.</a:t>
            </a:r>
          </a:p>
          <a:p>
            <a:endParaRPr lang="pt-PT" sz="1600" b="1" dirty="0" smtClean="0"/>
          </a:p>
          <a:p>
            <a:r>
              <a:rPr lang="pt-PT" b="1" i="1" dirty="0">
                <a:solidFill>
                  <a:schemeClr val="tx2"/>
                </a:solidFill>
              </a:rPr>
              <a:t>Acordos</a:t>
            </a:r>
          </a:p>
          <a:p>
            <a:r>
              <a:rPr lang="pt-PT" sz="1600" dirty="0"/>
              <a:t>Os acordos constituem as formas mais explícitas deste tipo de coordenação do comportamento das empresas no mercado. Estão abrangidos no conceito de acordos os contratos, mas também outros meios de entendimento informais e sem carácter vinculativo, estejam ou não em vigor. Para que assumam relevância basta que expressem fielmente a vontade das empresas sobre o seu comportamento comum no mercado.</a:t>
            </a:r>
          </a:p>
          <a:p>
            <a:r>
              <a:rPr lang="pt-PT" sz="1600" dirty="0"/>
              <a:t>Os acordos podem </a:t>
            </a:r>
            <a:r>
              <a:rPr lang="pt-PT" sz="1600" dirty="0" smtClean="0"/>
              <a:t>ser:</a:t>
            </a:r>
          </a:p>
          <a:p>
            <a:r>
              <a:rPr lang="pt-PT" sz="1600" dirty="0" smtClean="0"/>
              <a:t>	</a:t>
            </a:r>
            <a:r>
              <a:rPr lang="pt-PT" sz="1600" b="1" dirty="0" smtClean="0"/>
              <a:t>Verticais</a:t>
            </a:r>
            <a:r>
              <a:rPr lang="pt-PT" sz="1600" dirty="0" smtClean="0"/>
              <a:t> </a:t>
            </a:r>
            <a:r>
              <a:rPr lang="pt-PT" sz="1600" dirty="0"/>
              <a:t>– entre empresas em diferentes níveis da cadeia de produção ou de </a:t>
            </a:r>
            <a:r>
              <a:rPr lang="pt-PT" sz="1600" dirty="0" smtClean="0"/>
              <a:t>distribuição, por </a:t>
            </a:r>
            <a:r>
              <a:rPr lang="pt-PT" sz="1600" dirty="0"/>
              <a:t>exemplo, os acordos entre o produtor de um determinado bem e os seus </a:t>
            </a:r>
            <a:r>
              <a:rPr lang="pt-PT" sz="1600" dirty="0" smtClean="0"/>
              <a:t>distribuidores </a:t>
            </a:r>
          </a:p>
          <a:p>
            <a:r>
              <a:rPr lang="pt-PT" sz="1600" dirty="0"/>
              <a:t>	</a:t>
            </a:r>
            <a:r>
              <a:rPr lang="pt-PT" sz="1600" b="1" dirty="0" smtClean="0"/>
              <a:t>Horizontais</a:t>
            </a:r>
            <a:r>
              <a:rPr lang="pt-PT" sz="1600" dirty="0" smtClean="0"/>
              <a:t> </a:t>
            </a:r>
            <a:r>
              <a:rPr lang="pt-PT" sz="1600" dirty="0"/>
              <a:t>(cartéis) – entre empresas concorrentes, isto é, no mesmo nível da cadeia de produção ou de </a:t>
            </a:r>
            <a:r>
              <a:rPr lang="pt-PT" sz="1600" dirty="0" smtClean="0"/>
              <a:t>distribuição, por </a:t>
            </a:r>
            <a:r>
              <a:rPr lang="pt-PT" sz="1600" dirty="0"/>
              <a:t>exemplo, os acordos entre produtores de dois bens </a:t>
            </a:r>
            <a:r>
              <a:rPr lang="pt-PT" sz="1600" dirty="0" smtClean="0"/>
              <a:t>concorrentes.</a:t>
            </a:r>
            <a:endParaRPr lang="pt-PT" sz="1600" dirty="0"/>
          </a:p>
        </p:txBody>
      </p:sp>
      <p:sp>
        <p:nvSpPr>
          <p:cNvPr id="3" name="Rectângulo 2"/>
          <p:cNvSpPr/>
          <p:nvPr/>
        </p:nvSpPr>
        <p:spPr>
          <a:xfrm>
            <a:off x="683568" y="692696"/>
            <a:ext cx="7776864" cy="369332"/>
          </a:xfrm>
          <a:prstGeom prst="rect">
            <a:avLst/>
          </a:prstGeom>
        </p:spPr>
        <p:txBody>
          <a:bodyPr wrap="square">
            <a:spAutoFit/>
          </a:bodyPr>
          <a:lstStyle/>
          <a:p>
            <a:r>
              <a:rPr lang="pt-PT" b="1" dirty="0">
                <a:solidFill>
                  <a:schemeClr val="tx2"/>
                </a:solidFill>
              </a:rPr>
              <a:t>Acordos, práticas concertadas e decisões de associações de empresas</a:t>
            </a:r>
          </a:p>
        </p:txBody>
      </p:sp>
    </p:spTree>
    <p:extLst>
      <p:ext uri="{BB962C8B-B14F-4D97-AF65-F5344CB8AC3E}">
        <p14:creationId xmlns:p14="http://schemas.microsoft.com/office/powerpoint/2010/main" val="3326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422464" y="836712"/>
            <a:ext cx="8424936" cy="4339650"/>
          </a:xfrm>
          <a:prstGeom prst="rect">
            <a:avLst/>
          </a:prstGeom>
        </p:spPr>
        <p:txBody>
          <a:bodyPr wrap="square">
            <a:spAutoFit/>
          </a:bodyPr>
          <a:lstStyle/>
          <a:p>
            <a:r>
              <a:rPr lang="pt-PT" b="1" i="1" dirty="0">
                <a:solidFill>
                  <a:schemeClr val="tx2"/>
                </a:solidFill>
              </a:rPr>
              <a:t>Práticas concertadas</a:t>
            </a:r>
          </a:p>
          <a:p>
            <a:r>
              <a:rPr lang="pt-PT" sz="1600" dirty="0"/>
              <a:t>As práticas concertadas </a:t>
            </a:r>
            <a:r>
              <a:rPr lang="pt-PT" sz="1600" dirty="0" smtClean="0"/>
              <a:t>são uma </a:t>
            </a:r>
            <a:r>
              <a:rPr lang="pt-PT" sz="1600" dirty="0"/>
              <a:t>forma de conluio/entendimento de vontades entre empresas. Diferem dos acordos apenas quanto à intensidade e à maneira como se manifestam. </a:t>
            </a:r>
            <a:endParaRPr lang="pt-PT" sz="1600" dirty="0" smtClean="0"/>
          </a:p>
          <a:p>
            <a:r>
              <a:rPr lang="pt-PT" sz="1600" dirty="0" smtClean="0"/>
              <a:t>Revelam-se</a:t>
            </a:r>
            <a:r>
              <a:rPr lang="pt-PT" sz="1600" dirty="0"/>
              <a:t>, por exemplo, através de um paralelismo de comportamentos das empresas, não alcançável em condições normais de </a:t>
            </a:r>
            <a:r>
              <a:rPr lang="pt-PT" sz="1600" dirty="0" smtClean="0"/>
              <a:t>mercado.</a:t>
            </a:r>
          </a:p>
          <a:p>
            <a:endParaRPr lang="pt-PT" sz="1600" b="1" dirty="0" smtClean="0"/>
          </a:p>
          <a:p>
            <a:r>
              <a:rPr lang="pt-PT" b="1" i="1" dirty="0">
                <a:solidFill>
                  <a:schemeClr val="tx2"/>
                </a:solidFill>
              </a:rPr>
              <a:t>Decisões de associação de empresa</a:t>
            </a:r>
          </a:p>
          <a:p>
            <a:r>
              <a:rPr lang="pt-PT" sz="1600" dirty="0"/>
              <a:t>As decisões de associação de empresa, por sua vez, representam </a:t>
            </a:r>
            <a:r>
              <a:rPr lang="pt-PT" sz="1600" dirty="0" err="1"/>
              <a:t>atos</a:t>
            </a:r>
            <a:r>
              <a:rPr lang="pt-PT" sz="1600" dirty="0"/>
              <a:t> formalmente unilaterais – da associação –, mas que expressam uma orientação e vontade institucionais que traduzem o entendimento dos membros/associados e que, por isso, se subsumem ao conceito de ‘conduta </a:t>
            </a:r>
            <a:r>
              <a:rPr lang="pt-PT" sz="1600" dirty="0" err="1"/>
              <a:t>coletiva</a:t>
            </a:r>
            <a:r>
              <a:rPr lang="pt-PT" sz="1600" dirty="0"/>
              <a:t>’. </a:t>
            </a:r>
            <a:endParaRPr lang="pt-PT" sz="1600" dirty="0" smtClean="0"/>
          </a:p>
          <a:p>
            <a:r>
              <a:rPr lang="pt-PT" sz="1600" dirty="0" smtClean="0"/>
              <a:t>Para </a:t>
            </a:r>
            <a:r>
              <a:rPr lang="pt-PT" sz="1600" dirty="0"/>
              <a:t>efeitos do direito da concorrência, deve considerar-se como “associação de empresas” qualquer entidade que agregue várias pessoas singulares ou coletivas – elas próprias, possivelmente, também empresas – e que, por regra, representa os interesses dos seus associados </a:t>
            </a:r>
            <a:r>
              <a:rPr lang="pt-PT" sz="1600" dirty="0" smtClean="0"/>
              <a:t>Do </a:t>
            </a:r>
            <a:r>
              <a:rPr lang="pt-PT" sz="1600" dirty="0"/>
              <a:t>mesmo modo, para efeitos do direito da concorrência, deve considerar-se “decisão” de associação de empresas todas as manifestações que reflitam a vontade de coordenação de comportamentos dos membros da </a:t>
            </a:r>
            <a:r>
              <a:rPr lang="pt-PT" sz="1600" dirty="0" smtClean="0"/>
              <a:t>associação.</a:t>
            </a:r>
            <a:endParaRPr lang="pt-PT" sz="1600" dirty="0"/>
          </a:p>
        </p:txBody>
      </p:sp>
    </p:spTree>
    <p:extLst>
      <p:ext uri="{BB962C8B-B14F-4D97-AF65-F5344CB8AC3E}">
        <p14:creationId xmlns:p14="http://schemas.microsoft.com/office/powerpoint/2010/main" val="795358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683568" y="404664"/>
            <a:ext cx="7776864" cy="369332"/>
          </a:xfrm>
          <a:prstGeom prst="rect">
            <a:avLst/>
          </a:prstGeom>
        </p:spPr>
        <p:txBody>
          <a:bodyPr wrap="square">
            <a:spAutoFit/>
          </a:bodyPr>
          <a:lstStyle/>
          <a:p>
            <a:r>
              <a:rPr lang="pt-PT" b="1" dirty="0" smtClean="0">
                <a:solidFill>
                  <a:srgbClr val="1F497D"/>
                </a:solidFill>
              </a:rPr>
              <a:t>Análise de caso</a:t>
            </a:r>
          </a:p>
        </p:txBody>
      </p:sp>
      <p:sp>
        <p:nvSpPr>
          <p:cNvPr id="4" name="Rectângulo 3"/>
          <p:cNvSpPr/>
          <p:nvPr/>
        </p:nvSpPr>
        <p:spPr>
          <a:xfrm>
            <a:off x="395536" y="764704"/>
            <a:ext cx="8640960" cy="4893647"/>
          </a:xfrm>
          <a:prstGeom prst="rect">
            <a:avLst/>
          </a:prstGeom>
        </p:spPr>
        <p:txBody>
          <a:bodyPr wrap="square">
            <a:spAutoFit/>
          </a:bodyPr>
          <a:lstStyle/>
          <a:p>
            <a:r>
              <a:rPr lang="pt-PT" sz="1400" b="1" dirty="0">
                <a:solidFill>
                  <a:prstClr val="black"/>
                </a:solidFill>
              </a:rPr>
              <a:t>Empresas envolvidas:</a:t>
            </a:r>
            <a:r>
              <a:rPr lang="pt-PT" sz="1400" dirty="0">
                <a:solidFill>
                  <a:prstClr val="black"/>
                </a:solidFill>
              </a:rPr>
              <a:t>  Associação Portuguesa de Escolas de Condução (APEC)</a:t>
            </a:r>
          </a:p>
          <a:p>
            <a:r>
              <a:rPr lang="pt-PT" sz="1400" b="1" dirty="0">
                <a:solidFill>
                  <a:prstClr val="black"/>
                </a:solidFill>
              </a:rPr>
              <a:t>Data de Abertura de Inquérito:</a:t>
            </a:r>
            <a:r>
              <a:rPr lang="pt-PT" sz="1400" dirty="0">
                <a:solidFill>
                  <a:prstClr val="black"/>
                </a:solidFill>
              </a:rPr>
              <a:t> 07.12.2017</a:t>
            </a:r>
          </a:p>
          <a:p>
            <a:r>
              <a:rPr lang="pt-PT" sz="1400" b="1" dirty="0">
                <a:solidFill>
                  <a:prstClr val="black"/>
                </a:solidFill>
              </a:rPr>
              <a:t>Disposições legais: </a:t>
            </a:r>
            <a:r>
              <a:rPr lang="pt-PT" sz="1400" dirty="0">
                <a:solidFill>
                  <a:prstClr val="black"/>
                </a:solidFill>
              </a:rPr>
              <a:t> Artigo 9.º da Lei n.º 19/2012, de 8 de </a:t>
            </a:r>
            <a:r>
              <a:rPr lang="pt-PT" sz="1400" dirty="0" err="1">
                <a:solidFill>
                  <a:prstClr val="black"/>
                </a:solidFill>
              </a:rPr>
              <a:t>maio</a:t>
            </a:r>
            <a:r>
              <a:rPr lang="pt-PT" sz="1400" dirty="0">
                <a:solidFill>
                  <a:prstClr val="black"/>
                </a:solidFill>
              </a:rPr>
              <a:t> (“Lei da Concorrência”)</a:t>
            </a:r>
          </a:p>
          <a:p>
            <a:r>
              <a:rPr lang="pt-PT" sz="1400" b="1" dirty="0">
                <a:solidFill>
                  <a:prstClr val="black"/>
                </a:solidFill>
              </a:rPr>
              <a:t>Actividades em Causa (CAE): </a:t>
            </a:r>
            <a:r>
              <a:rPr lang="pt-PT" sz="1400" dirty="0">
                <a:solidFill>
                  <a:prstClr val="black"/>
                </a:solidFill>
              </a:rPr>
              <a:t>85530 – Ensino da condução de ciclomotores, motociclos e automóveis ligeiros e pesados </a:t>
            </a:r>
          </a:p>
          <a:p>
            <a:r>
              <a:rPr lang="pt-PT" sz="1400" b="1" dirty="0">
                <a:solidFill>
                  <a:prstClr val="black"/>
                </a:solidFill>
              </a:rPr>
              <a:t>Prática Investigada:</a:t>
            </a:r>
            <a:r>
              <a:rPr lang="pt-PT" sz="1400" dirty="0">
                <a:solidFill>
                  <a:prstClr val="black"/>
                </a:solidFill>
              </a:rPr>
              <a:t> </a:t>
            </a:r>
            <a:r>
              <a:rPr lang="pt-PT" b="1" dirty="0">
                <a:solidFill>
                  <a:srgbClr val="1F497D"/>
                </a:solidFill>
              </a:rPr>
              <a:t>Decisão de associação de empresas</a:t>
            </a:r>
          </a:p>
          <a:p>
            <a:r>
              <a:rPr lang="pt-PT" sz="1400" b="1" dirty="0">
                <a:solidFill>
                  <a:prstClr val="black"/>
                </a:solidFill>
              </a:rPr>
              <a:t>Estado do processo:</a:t>
            </a:r>
            <a:r>
              <a:rPr lang="pt-PT" sz="1400" dirty="0">
                <a:solidFill>
                  <a:prstClr val="black"/>
                </a:solidFill>
              </a:rPr>
              <a:t> Concluído</a:t>
            </a:r>
          </a:p>
          <a:p>
            <a:r>
              <a:rPr lang="pt-PT" sz="1400" dirty="0">
                <a:solidFill>
                  <a:prstClr val="black"/>
                </a:solidFill>
              </a:rPr>
              <a:t> </a:t>
            </a:r>
          </a:p>
          <a:p>
            <a:r>
              <a:rPr lang="pt-PT" sz="1400" b="1" dirty="0">
                <a:solidFill>
                  <a:prstClr val="black"/>
                </a:solidFill>
              </a:rPr>
              <a:t>Sentido da Decisão:</a:t>
            </a:r>
            <a:r>
              <a:rPr lang="pt-PT" sz="1400" dirty="0">
                <a:solidFill>
                  <a:prstClr val="black"/>
                </a:solidFill>
              </a:rPr>
              <a:t> Decisão condenatória</a:t>
            </a:r>
          </a:p>
          <a:p>
            <a:r>
              <a:rPr lang="pt-PT" sz="1400" b="1" dirty="0">
                <a:solidFill>
                  <a:prstClr val="black"/>
                </a:solidFill>
              </a:rPr>
              <a:t>Data da Decisão:</a:t>
            </a:r>
            <a:r>
              <a:rPr lang="pt-PT" sz="1400" dirty="0">
                <a:solidFill>
                  <a:prstClr val="black"/>
                </a:solidFill>
              </a:rPr>
              <a:t> 28 de </a:t>
            </a:r>
            <a:r>
              <a:rPr lang="pt-PT" sz="1400" dirty="0" err="1">
                <a:solidFill>
                  <a:prstClr val="black"/>
                </a:solidFill>
              </a:rPr>
              <a:t>setembro</a:t>
            </a:r>
            <a:r>
              <a:rPr lang="pt-PT" sz="1400" dirty="0">
                <a:solidFill>
                  <a:prstClr val="black"/>
                </a:solidFill>
              </a:rPr>
              <a:t> de 2017</a:t>
            </a:r>
          </a:p>
          <a:p>
            <a:r>
              <a:rPr lang="pt-PT" sz="1400" dirty="0">
                <a:solidFill>
                  <a:prstClr val="black"/>
                </a:solidFill>
              </a:rPr>
              <a:t> </a:t>
            </a:r>
          </a:p>
          <a:p>
            <a:r>
              <a:rPr lang="pt-PT" sz="1400" b="1" dirty="0">
                <a:solidFill>
                  <a:prstClr val="black"/>
                </a:solidFill>
              </a:rPr>
              <a:t>Resumo:</a:t>
            </a:r>
            <a:r>
              <a:rPr lang="pt-PT" sz="1400" dirty="0">
                <a:solidFill>
                  <a:prstClr val="black"/>
                </a:solidFill>
              </a:rPr>
              <a:t> A </a:t>
            </a:r>
            <a:r>
              <a:rPr lang="pt-PT" sz="1400" dirty="0" err="1">
                <a:solidFill>
                  <a:prstClr val="black"/>
                </a:solidFill>
              </a:rPr>
              <a:t>AdC</a:t>
            </a:r>
            <a:r>
              <a:rPr lang="pt-PT" sz="1400" dirty="0">
                <a:solidFill>
                  <a:prstClr val="black"/>
                </a:solidFill>
              </a:rPr>
              <a:t> condenou a Associação Portuguesa de Escolas de Condução (APEC) ao pagamento de coima no montante de € 400.000,00 pela </a:t>
            </a:r>
            <a:r>
              <a:rPr lang="pt-PT" sz="1400" dirty="0" err="1">
                <a:solidFill>
                  <a:prstClr val="black"/>
                </a:solidFill>
              </a:rPr>
              <a:t>adoção</a:t>
            </a:r>
            <a:r>
              <a:rPr lang="pt-PT" sz="1400" dirty="0">
                <a:solidFill>
                  <a:prstClr val="black"/>
                </a:solidFill>
              </a:rPr>
              <a:t> de uma decisão de associação de empresas com o </a:t>
            </a:r>
            <a:r>
              <a:rPr lang="pt-PT" sz="1400" dirty="0" err="1">
                <a:solidFill>
                  <a:prstClr val="black"/>
                </a:solidFill>
              </a:rPr>
              <a:t>objeto</a:t>
            </a:r>
            <a:r>
              <a:rPr lang="pt-PT" sz="1400" dirty="0">
                <a:solidFill>
                  <a:prstClr val="black"/>
                </a:solidFill>
              </a:rPr>
              <a:t> de impedir, falsear ou restringir, de forma sensível, a concorrência no mercado da prestação de serviços de ensino de condução de veículos, na área da Grande Lisboa e de Setúbal, ao fixar preços mínimos para a obtenção da carta de condução.</a:t>
            </a:r>
          </a:p>
          <a:p>
            <a:r>
              <a:rPr lang="pt-PT" sz="1400" dirty="0">
                <a:solidFill>
                  <a:prstClr val="black"/>
                </a:solidFill>
              </a:rPr>
              <a:t/>
            </a:r>
            <a:br>
              <a:rPr lang="pt-PT" sz="1400" dirty="0">
                <a:solidFill>
                  <a:prstClr val="black"/>
                </a:solidFill>
              </a:rPr>
            </a:br>
            <a:r>
              <a:rPr lang="pt-PT" sz="1400" dirty="0">
                <a:solidFill>
                  <a:prstClr val="black"/>
                </a:solidFill>
              </a:rPr>
              <a:t>A prática de imposição de preços mínimos teve início em 28 de </a:t>
            </a:r>
            <a:r>
              <a:rPr lang="pt-PT" sz="1400" dirty="0" err="1">
                <a:solidFill>
                  <a:prstClr val="black"/>
                </a:solidFill>
              </a:rPr>
              <a:t>setembro</a:t>
            </a:r>
            <a:r>
              <a:rPr lang="pt-PT" sz="1400" dirty="0">
                <a:solidFill>
                  <a:prstClr val="black"/>
                </a:solidFill>
              </a:rPr>
              <a:t> de 2016 e dirigia-se a um conjunto de cerca de mais de 170 escolas de condução na área geográfica onde a associação opera.</a:t>
            </a:r>
          </a:p>
          <a:p>
            <a:r>
              <a:rPr lang="pt-PT" sz="1400" dirty="0">
                <a:solidFill>
                  <a:prstClr val="black"/>
                </a:solidFill>
              </a:rPr>
              <a:t/>
            </a:r>
            <a:br>
              <a:rPr lang="pt-PT" sz="1400" dirty="0">
                <a:solidFill>
                  <a:prstClr val="black"/>
                </a:solidFill>
              </a:rPr>
            </a:br>
            <a:r>
              <a:rPr lang="pt-PT" sz="1400" dirty="0">
                <a:solidFill>
                  <a:prstClr val="black"/>
                </a:solidFill>
              </a:rPr>
              <a:t>Ao presidente da Associação foi igualmente imputada a autoria de um ilícito </a:t>
            </a:r>
            <a:r>
              <a:rPr lang="pt-PT" sz="1400" dirty="0" err="1">
                <a:solidFill>
                  <a:prstClr val="black"/>
                </a:solidFill>
              </a:rPr>
              <a:t>contraordenacional</a:t>
            </a:r>
            <a:r>
              <a:rPr lang="pt-PT" sz="1400" dirty="0">
                <a:solidFill>
                  <a:prstClr val="black"/>
                </a:solidFill>
              </a:rPr>
              <a:t>, por ter conhecimento da prática e não ter </a:t>
            </a:r>
            <a:r>
              <a:rPr lang="pt-PT" sz="1400" dirty="0" err="1">
                <a:solidFill>
                  <a:prstClr val="black"/>
                </a:solidFill>
              </a:rPr>
              <a:t>adotado</a:t>
            </a:r>
            <a:r>
              <a:rPr lang="pt-PT" sz="1400" dirty="0">
                <a:solidFill>
                  <a:prstClr val="black"/>
                </a:solidFill>
              </a:rPr>
              <a:t> qualquer diligência que impedisse a </a:t>
            </a:r>
            <a:r>
              <a:rPr lang="pt-PT" sz="1400" dirty="0" err="1">
                <a:solidFill>
                  <a:prstClr val="black"/>
                </a:solidFill>
              </a:rPr>
              <a:t>infração</a:t>
            </a:r>
            <a:r>
              <a:rPr lang="pt-PT" sz="1400" dirty="0">
                <a:solidFill>
                  <a:prstClr val="black"/>
                </a:solidFill>
              </a:rPr>
              <a:t> ou a sua execução, tendo-lhe sido aplicada uma coima no montante de € 13.776,71.</a:t>
            </a:r>
          </a:p>
        </p:txBody>
      </p:sp>
      <p:sp>
        <p:nvSpPr>
          <p:cNvPr id="2" name="Retângulo 1"/>
          <p:cNvSpPr/>
          <p:nvPr/>
        </p:nvSpPr>
        <p:spPr>
          <a:xfrm>
            <a:off x="431540" y="5879891"/>
            <a:ext cx="8280920" cy="276999"/>
          </a:xfrm>
          <a:prstGeom prst="rect">
            <a:avLst/>
          </a:prstGeom>
        </p:spPr>
        <p:txBody>
          <a:bodyPr wrap="square">
            <a:spAutoFit/>
          </a:bodyPr>
          <a:lstStyle/>
          <a:p>
            <a:r>
              <a:rPr lang="pt-PT" sz="1200" i="1" dirty="0">
                <a:solidFill>
                  <a:prstClr val="black"/>
                </a:solidFill>
              </a:rPr>
              <a:t>https://www.concorrencia.pt/sites/default/files/processos_e_decisoes/prc/decisoes/AdC-PRC_2016_08-Decisao-VNC-final-net.pdf</a:t>
            </a:r>
          </a:p>
        </p:txBody>
      </p:sp>
    </p:spTree>
    <p:extLst>
      <p:ext uri="{BB962C8B-B14F-4D97-AF65-F5344CB8AC3E}">
        <p14:creationId xmlns:p14="http://schemas.microsoft.com/office/powerpoint/2010/main" val="3839972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683568" y="404664"/>
            <a:ext cx="7776864" cy="369332"/>
          </a:xfrm>
          <a:prstGeom prst="rect">
            <a:avLst/>
          </a:prstGeom>
        </p:spPr>
        <p:txBody>
          <a:bodyPr wrap="square">
            <a:spAutoFit/>
          </a:bodyPr>
          <a:lstStyle/>
          <a:p>
            <a:r>
              <a:rPr lang="pt-PT" b="1" dirty="0" smtClean="0">
                <a:solidFill>
                  <a:srgbClr val="1F497D"/>
                </a:solidFill>
              </a:rPr>
              <a:t>Análise de caso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2"/>
            <a:ext cx="4491907" cy="298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ângulo 1"/>
          <p:cNvSpPr/>
          <p:nvPr/>
        </p:nvSpPr>
        <p:spPr>
          <a:xfrm>
            <a:off x="683568" y="772260"/>
            <a:ext cx="7776864" cy="5760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rgbClr val="002060"/>
                </a:solidFill>
              </a:rPr>
              <a:t>Assembleia da República / Governo  - dimensão política  e legislativa</a:t>
            </a:r>
            <a:endParaRPr lang="pt-PT" dirty="0">
              <a:solidFill>
                <a:srgbClr val="002060"/>
              </a:solidFill>
            </a:endParaRPr>
          </a:p>
        </p:txBody>
      </p:sp>
      <p:sp>
        <p:nvSpPr>
          <p:cNvPr id="7" name="Rectângulo 6"/>
          <p:cNvSpPr/>
          <p:nvPr/>
        </p:nvSpPr>
        <p:spPr>
          <a:xfrm>
            <a:off x="1403648" y="1484784"/>
            <a:ext cx="1872208" cy="360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rgbClr val="002060"/>
                </a:solidFill>
              </a:rPr>
              <a:t>AMT</a:t>
            </a:r>
          </a:p>
        </p:txBody>
      </p:sp>
      <p:sp>
        <p:nvSpPr>
          <p:cNvPr id="8" name="Rectângulo 7"/>
          <p:cNvSpPr/>
          <p:nvPr/>
        </p:nvSpPr>
        <p:spPr>
          <a:xfrm>
            <a:off x="3419872" y="1472992"/>
            <a:ext cx="4680520" cy="3718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rgbClr val="002060"/>
                </a:solidFill>
              </a:rPr>
              <a:t>IMT</a:t>
            </a:r>
          </a:p>
        </p:txBody>
      </p:sp>
      <p:sp>
        <p:nvSpPr>
          <p:cNvPr id="6" name="Rectângulo 5"/>
          <p:cNvSpPr/>
          <p:nvPr/>
        </p:nvSpPr>
        <p:spPr>
          <a:xfrm>
            <a:off x="2051720" y="2132856"/>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Candidatos a condutor </a:t>
            </a:r>
            <a:endParaRPr lang="pt-PT" dirty="0">
              <a:solidFill>
                <a:prstClr val="white"/>
              </a:solidFill>
            </a:endParaRPr>
          </a:p>
        </p:txBody>
      </p:sp>
      <p:sp>
        <p:nvSpPr>
          <p:cNvPr id="10" name="Rectângulo 9"/>
          <p:cNvSpPr/>
          <p:nvPr/>
        </p:nvSpPr>
        <p:spPr>
          <a:xfrm>
            <a:off x="3851920" y="2132856"/>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Escolas de Condução </a:t>
            </a:r>
            <a:endParaRPr lang="pt-PT" dirty="0">
              <a:solidFill>
                <a:prstClr val="white"/>
              </a:solidFill>
            </a:endParaRPr>
          </a:p>
        </p:txBody>
      </p:sp>
      <p:sp>
        <p:nvSpPr>
          <p:cNvPr id="11" name="Rectângulo 10"/>
          <p:cNvSpPr/>
          <p:nvPr/>
        </p:nvSpPr>
        <p:spPr>
          <a:xfrm>
            <a:off x="5580112" y="2132856"/>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Centros de Exame</a:t>
            </a:r>
            <a:endParaRPr lang="pt-PT" dirty="0">
              <a:solidFill>
                <a:prstClr val="white"/>
              </a:solidFill>
            </a:endParaRPr>
          </a:p>
        </p:txBody>
      </p:sp>
      <p:sp>
        <p:nvSpPr>
          <p:cNvPr id="9" name="Rectângulo 8"/>
          <p:cNvSpPr/>
          <p:nvPr/>
        </p:nvSpPr>
        <p:spPr>
          <a:xfrm>
            <a:off x="5580112" y="2996952"/>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Examinadores </a:t>
            </a:r>
            <a:endParaRPr lang="pt-PT" dirty="0">
              <a:solidFill>
                <a:prstClr val="white"/>
              </a:solidFill>
            </a:endParaRPr>
          </a:p>
        </p:txBody>
      </p:sp>
      <p:sp>
        <p:nvSpPr>
          <p:cNvPr id="13" name="Rectângulo 12"/>
          <p:cNvSpPr/>
          <p:nvPr/>
        </p:nvSpPr>
        <p:spPr>
          <a:xfrm>
            <a:off x="3851920" y="2924944"/>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Instrutores </a:t>
            </a:r>
            <a:endParaRPr lang="pt-PT" dirty="0">
              <a:solidFill>
                <a:prstClr val="white"/>
              </a:solidFill>
            </a:endParaRPr>
          </a:p>
        </p:txBody>
      </p:sp>
      <p:sp>
        <p:nvSpPr>
          <p:cNvPr id="14" name="Rectângulo 13"/>
          <p:cNvSpPr/>
          <p:nvPr/>
        </p:nvSpPr>
        <p:spPr>
          <a:xfrm>
            <a:off x="3867120" y="3573016"/>
            <a:ext cx="15841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prstClr val="white"/>
                </a:solidFill>
              </a:rPr>
              <a:t>Diretores de </a:t>
            </a:r>
            <a:r>
              <a:rPr lang="pt-PT" dirty="0" err="1" smtClean="0">
                <a:solidFill>
                  <a:prstClr val="white"/>
                </a:solidFill>
              </a:rPr>
              <a:t>EC’s</a:t>
            </a:r>
            <a:endParaRPr lang="pt-PT" dirty="0">
              <a:solidFill>
                <a:prstClr val="white"/>
              </a:solidFill>
            </a:endParaRPr>
          </a:p>
        </p:txBody>
      </p:sp>
    </p:spTree>
    <p:extLst>
      <p:ext uri="{BB962C8B-B14F-4D97-AF65-F5344CB8AC3E}">
        <p14:creationId xmlns:p14="http://schemas.microsoft.com/office/powerpoint/2010/main" val="3079713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2"/>
          <p:cNvSpPr/>
          <p:nvPr/>
        </p:nvSpPr>
        <p:spPr>
          <a:xfrm>
            <a:off x="611560" y="908720"/>
            <a:ext cx="7704856" cy="4862870"/>
          </a:xfrm>
          <a:prstGeom prst="rect">
            <a:avLst/>
          </a:prstGeom>
        </p:spPr>
        <p:txBody>
          <a:bodyPr wrap="square">
            <a:spAutoFit/>
          </a:bodyPr>
          <a:lstStyle/>
          <a:p>
            <a:r>
              <a:rPr lang="pt-PT" b="1" dirty="0" smtClean="0">
                <a:solidFill>
                  <a:srgbClr val="1F497D"/>
                </a:solidFill>
              </a:rPr>
              <a:t>Descrição da atividade em análise</a:t>
            </a:r>
          </a:p>
          <a:p>
            <a:endParaRPr lang="pt-PT" b="1" dirty="0">
              <a:solidFill>
                <a:srgbClr val="1F497D"/>
              </a:solidFill>
            </a:endParaRPr>
          </a:p>
          <a:p>
            <a:r>
              <a:rPr lang="pt-PT" b="1" dirty="0" smtClean="0">
                <a:solidFill>
                  <a:srgbClr val="1F497D"/>
                </a:solidFill>
              </a:rPr>
              <a:t> </a:t>
            </a:r>
          </a:p>
          <a:p>
            <a:r>
              <a:rPr lang="pt-PT" sz="1600" dirty="0">
                <a:solidFill>
                  <a:prstClr val="black"/>
                </a:solidFill>
              </a:rPr>
              <a:t>Associação </a:t>
            </a:r>
            <a:r>
              <a:rPr lang="pt-PT" sz="1600" dirty="0" smtClean="0">
                <a:solidFill>
                  <a:prstClr val="black"/>
                </a:solidFill>
              </a:rPr>
              <a:t>representativa dos donos de escolas de condução</a:t>
            </a:r>
          </a:p>
          <a:p>
            <a:endParaRPr lang="pt-PT" sz="1600" dirty="0">
              <a:solidFill>
                <a:prstClr val="black"/>
              </a:solidFill>
            </a:endParaRPr>
          </a:p>
          <a:p>
            <a:r>
              <a:rPr lang="pt-PT" sz="1600" b="1" dirty="0" smtClean="0">
                <a:solidFill>
                  <a:srgbClr val="1F497D">
                    <a:lumMod val="75000"/>
                  </a:srgbClr>
                </a:solidFill>
              </a:rPr>
              <a:t>Como se caracteriza o serviço ensino da condução?</a:t>
            </a:r>
          </a:p>
          <a:p>
            <a:r>
              <a:rPr lang="pt-PT" sz="1600" dirty="0">
                <a:solidFill>
                  <a:prstClr val="black"/>
                </a:solidFill>
              </a:rPr>
              <a:t>	</a:t>
            </a:r>
            <a:r>
              <a:rPr lang="pt-PT" sz="1600" dirty="0" smtClean="0">
                <a:solidFill>
                  <a:prstClr val="black"/>
                </a:solidFill>
              </a:rPr>
              <a:t>Serviço de compra única/ isolada – o consumidor, em principio só adquire o serviço uma única vez, que se esgota com a aprovação na prova prática do exame de condução e a emissão da carta de condução</a:t>
            </a:r>
          </a:p>
          <a:p>
            <a:r>
              <a:rPr lang="pt-PT" sz="1600" dirty="0" smtClean="0">
                <a:solidFill>
                  <a:prstClr val="black"/>
                </a:solidFill>
              </a:rPr>
              <a:t>	Serviço de prestação prolongada – a prestação do serviço é efetuado no decurso de um determinado período </a:t>
            </a:r>
          </a:p>
          <a:p>
            <a:r>
              <a:rPr lang="pt-PT" sz="1600" dirty="0">
                <a:solidFill>
                  <a:prstClr val="black"/>
                </a:solidFill>
              </a:rPr>
              <a:t>	</a:t>
            </a:r>
            <a:r>
              <a:rPr lang="pt-PT" sz="1600" dirty="0" smtClean="0">
                <a:solidFill>
                  <a:prstClr val="black"/>
                </a:solidFill>
              </a:rPr>
              <a:t>Informação assimétrica – os diversos agentes envolvidos na prestação têm conhecimento diferente e diferenciado sobre a serviço a prestar</a:t>
            </a:r>
          </a:p>
          <a:p>
            <a:r>
              <a:rPr lang="pt-PT" sz="1600" dirty="0">
                <a:solidFill>
                  <a:prstClr val="black"/>
                </a:solidFill>
              </a:rPr>
              <a:t>	</a:t>
            </a:r>
            <a:r>
              <a:rPr lang="pt-PT" sz="1600" dirty="0" smtClean="0">
                <a:solidFill>
                  <a:prstClr val="black"/>
                </a:solidFill>
              </a:rPr>
              <a:t>Posicionamento do consumidor – o “consumidor tipo” do serviço (jovem entre os 16 e os 22 anos) tem pouco conhecimento e experiencia sobre a natureza do serviço e os seus direitos, enquanto consumidor</a:t>
            </a:r>
            <a:endParaRPr lang="pt-PT" sz="1600" dirty="0">
              <a:solidFill>
                <a:prstClr val="black"/>
              </a:solidFill>
            </a:endParaRPr>
          </a:p>
          <a:p>
            <a:r>
              <a:rPr lang="pt-PT" sz="1600" dirty="0" smtClean="0">
                <a:solidFill>
                  <a:prstClr val="black"/>
                </a:solidFill>
              </a:rPr>
              <a:t> </a:t>
            </a:r>
          </a:p>
          <a:p>
            <a:endParaRPr lang="pt-PT" sz="1600" dirty="0">
              <a:solidFill>
                <a:prstClr val="black"/>
              </a:solidFill>
            </a:endParaRPr>
          </a:p>
          <a:p>
            <a:endParaRPr lang="pt-PT" sz="1600" dirty="0">
              <a:solidFill>
                <a:prstClr val="black"/>
              </a:solidFill>
            </a:endParaRPr>
          </a:p>
        </p:txBody>
      </p:sp>
    </p:spTree>
    <p:extLst>
      <p:ext uri="{BB962C8B-B14F-4D97-AF65-F5344CB8AC3E}">
        <p14:creationId xmlns:p14="http://schemas.microsoft.com/office/powerpoint/2010/main" val="3735800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p:cNvSpPr/>
          <p:nvPr/>
        </p:nvSpPr>
        <p:spPr>
          <a:xfrm>
            <a:off x="683568" y="1052736"/>
            <a:ext cx="7704856" cy="2616101"/>
          </a:xfrm>
          <a:prstGeom prst="rect">
            <a:avLst/>
          </a:prstGeom>
        </p:spPr>
        <p:txBody>
          <a:bodyPr wrap="square">
            <a:spAutoFit/>
          </a:bodyPr>
          <a:lstStyle/>
          <a:p>
            <a:r>
              <a:rPr lang="pt-PT" b="1" dirty="0">
                <a:solidFill>
                  <a:srgbClr val="1F497D">
                    <a:lumMod val="75000"/>
                  </a:srgbClr>
                </a:solidFill>
              </a:rPr>
              <a:t>Como se caracteriza o </a:t>
            </a:r>
            <a:r>
              <a:rPr lang="pt-PT" b="1" dirty="0" smtClean="0">
                <a:solidFill>
                  <a:srgbClr val="1F497D">
                    <a:lumMod val="75000"/>
                  </a:srgbClr>
                </a:solidFill>
              </a:rPr>
              <a:t>mercado do ensino </a:t>
            </a:r>
            <a:r>
              <a:rPr lang="pt-PT" b="1" dirty="0">
                <a:solidFill>
                  <a:srgbClr val="1F497D">
                    <a:lumMod val="75000"/>
                  </a:srgbClr>
                </a:solidFill>
              </a:rPr>
              <a:t>da condução</a:t>
            </a:r>
            <a:r>
              <a:rPr lang="pt-PT" b="1" dirty="0" smtClean="0">
                <a:solidFill>
                  <a:srgbClr val="1F497D">
                    <a:lumMod val="75000"/>
                  </a:srgbClr>
                </a:solidFill>
              </a:rPr>
              <a:t>?</a:t>
            </a:r>
          </a:p>
          <a:p>
            <a:endParaRPr lang="pt-PT" b="1" dirty="0">
              <a:solidFill>
                <a:srgbClr val="1F497D">
                  <a:lumMod val="75000"/>
                </a:srgbClr>
              </a:solidFill>
            </a:endParaRPr>
          </a:p>
          <a:p>
            <a:r>
              <a:rPr lang="pt-PT" sz="1600" dirty="0">
                <a:solidFill>
                  <a:prstClr val="black"/>
                </a:solidFill>
              </a:rPr>
              <a:t>Evolução de entrada restrita </a:t>
            </a:r>
            <a:r>
              <a:rPr lang="pt-PT" sz="1600" dirty="0" smtClean="0">
                <a:solidFill>
                  <a:prstClr val="black"/>
                </a:solidFill>
              </a:rPr>
              <a:t>através de concurso público, contingentação de escolas de condução face ao numero de habitantes dos concelhos e preços máximos definidos</a:t>
            </a:r>
          </a:p>
          <a:p>
            <a:endParaRPr lang="pt-PT" sz="1600" dirty="0">
              <a:solidFill>
                <a:prstClr val="black"/>
              </a:solidFill>
            </a:endParaRPr>
          </a:p>
          <a:p>
            <a:r>
              <a:rPr lang="pt-PT" sz="1600" dirty="0" smtClean="0">
                <a:solidFill>
                  <a:prstClr val="black"/>
                </a:solidFill>
              </a:rPr>
              <a:t>Para</a:t>
            </a:r>
          </a:p>
          <a:p>
            <a:endParaRPr lang="pt-PT" sz="1600" dirty="0">
              <a:solidFill>
                <a:prstClr val="black"/>
              </a:solidFill>
            </a:endParaRPr>
          </a:p>
          <a:p>
            <a:r>
              <a:rPr lang="pt-PT" sz="1600" dirty="0" smtClean="0">
                <a:solidFill>
                  <a:prstClr val="black"/>
                </a:solidFill>
              </a:rPr>
              <a:t>Entrada livre, ainda que sujeito a processo de licenciamento sob condições de idoneidade, capacidade financeira, ausência de impedimento e funcionamento em instalações autorizadas pelo Estado</a:t>
            </a:r>
            <a:endParaRPr lang="pt-PT" sz="1600" dirty="0">
              <a:solidFill>
                <a:prstClr val="black"/>
              </a:solidFill>
            </a:endParaRPr>
          </a:p>
        </p:txBody>
      </p:sp>
    </p:spTree>
    <p:extLst>
      <p:ext uri="{BB962C8B-B14F-4D97-AF65-F5344CB8AC3E}">
        <p14:creationId xmlns:p14="http://schemas.microsoft.com/office/powerpoint/2010/main" val="3571524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p:cNvSpPr/>
          <p:nvPr/>
        </p:nvSpPr>
        <p:spPr>
          <a:xfrm>
            <a:off x="766938" y="1124744"/>
            <a:ext cx="6397350" cy="2585323"/>
          </a:xfrm>
          <a:prstGeom prst="rect">
            <a:avLst/>
          </a:prstGeom>
        </p:spPr>
        <p:txBody>
          <a:bodyPr wrap="square">
            <a:spAutoFit/>
          </a:bodyPr>
          <a:lstStyle/>
          <a:p>
            <a:r>
              <a:rPr lang="pt-PT" b="1" dirty="0" smtClean="0">
                <a:solidFill>
                  <a:srgbClr val="1F497D"/>
                </a:solidFill>
              </a:rPr>
              <a:t>Análise da decisão da </a:t>
            </a:r>
            <a:r>
              <a:rPr lang="pt-PT" b="1" dirty="0" err="1" smtClean="0">
                <a:solidFill>
                  <a:srgbClr val="1F497D"/>
                </a:solidFill>
              </a:rPr>
              <a:t>AdC</a:t>
            </a:r>
            <a:r>
              <a:rPr lang="pt-PT" b="1" dirty="0" smtClean="0">
                <a:solidFill>
                  <a:srgbClr val="1F497D"/>
                </a:solidFill>
              </a:rPr>
              <a:t> – indicar:</a:t>
            </a:r>
          </a:p>
          <a:p>
            <a:endParaRPr lang="pt-PT" b="1" dirty="0" smtClean="0">
              <a:solidFill>
                <a:srgbClr val="1F497D"/>
              </a:solidFill>
            </a:endParaRPr>
          </a:p>
          <a:p>
            <a:pPr marL="285750" indent="-285750">
              <a:buFont typeface="Arial" pitchFamily="34" charset="0"/>
              <a:buChar char="•"/>
            </a:pPr>
            <a:r>
              <a:rPr lang="pt-PT" b="1" dirty="0">
                <a:solidFill>
                  <a:srgbClr val="1F497D"/>
                </a:solidFill>
              </a:rPr>
              <a:t>Descrição do processo na </a:t>
            </a:r>
            <a:r>
              <a:rPr lang="pt-PT" b="1" dirty="0" err="1">
                <a:solidFill>
                  <a:srgbClr val="1F497D"/>
                </a:solidFill>
              </a:rPr>
              <a:t>AdC</a:t>
            </a:r>
            <a:endParaRPr lang="pt-PT" b="1" dirty="0">
              <a:solidFill>
                <a:srgbClr val="1F497D"/>
              </a:solidFill>
            </a:endParaRPr>
          </a:p>
          <a:p>
            <a:pPr marL="285750" indent="-285750">
              <a:buFont typeface="Arial" pitchFamily="34" charset="0"/>
              <a:buChar char="•"/>
            </a:pPr>
            <a:endParaRPr lang="pt-PT" b="1" dirty="0" smtClean="0">
              <a:solidFill>
                <a:srgbClr val="1F497D"/>
              </a:solidFill>
            </a:endParaRPr>
          </a:p>
          <a:p>
            <a:pPr marL="285750" indent="-285750">
              <a:buFont typeface="Arial" pitchFamily="34" charset="0"/>
              <a:buChar char="•"/>
            </a:pPr>
            <a:r>
              <a:rPr lang="pt-PT" b="1" dirty="0" smtClean="0">
                <a:solidFill>
                  <a:srgbClr val="1F497D"/>
                </a:solidFill>
              </a:rPr>
              <a:t>Normas </a:t>
            </a:r>
            <a:r>
              <a:rPr lang="pt-PT" b="1" dirty="0">
                <a:solidFill>
                  <a:srgbClr val="1F497D"/>
                </a:solidFill>
              </a:rPr>
              <a:t>violadas </a:t>
            </a:r>
          </a:p>
          <a:p>
            <a:pPr marL="285750" indent="-285750">
              <a:buFont typeface="Arial" pitchFamily="34" charset="0"/>
              <a:buChar char="•"/>
            </a:pPr>
            <a:endParaRPr lang="pt-PT" b="1" dirty="0">
              <a:solidFill>
                <a:srgbClr val="1F497D"/>
              </a:solidFill>
            </a:endParaRPr>
          </a:p>
          <a:p>
            <a:pPr marL="285750" indent="-285750">
              <a:buFont typeface="Arial" pitchFamily="34" charset="0"/>
              <a:buChar char="•"/>
            </a:pPr>
            <a:r>
              <a:rPr lang="pt-PT" b="1" dirty="0" smtClean="0">
                <a:solidFill>
                  <a:srgbClr val="1F497D"/>
                </a:solidFill>
              </a:rPr>
              <a:t>Descrição da Decisão (incluído o quadro legal sancionatório)</a:t>
            </a:r>
          </a:p>
          <a:p>
            <a:pPr marL="285750" indent="-285750">
              <a:buFont typeface="Arial" pitchFamily="34" charset="0"/>
              <a:buChar char="•"/>
            </a:pPr>
            <a:endParaRPr lang="pt-PT" b="1" dirty="0" smtClean="0">
              <a:solidFill>
                <a:srgbClr val="1F497D"/>
              </a:solidFill>
            </a:endParaRPr>
          </a:p>
          <a:p>
            <a:pPr marL="285750" indent="-285750">
              <a:buFont typeface="Arial" pitchFamily="34" charset="0"/>
              <a:buChar char="•"/>
            </a:pPr>
            <a:r>
              <a:rPr lang="pt-PT" b="1" dirty="0" smtClean="0">
                <a:solidFill>
                  <a:srgbClr val="1F497D"/>
                </a:solidFill>
              </a:rPr>
              <a:t>Análise critica da decisão </a:t>
            </a:r>
            <a:endParaRPr lang="pt-PT" b="1" dirty="0">
              <a:solidFill>
                <a:srgbClr val="1F497D"/>
              </a:solidFill>
            </a:endParaRPr>
          </a:p>
        </p:txBody>
      </p:sp>
    </p:spTree>
    <p:extLst>
      <p:ext uri="{BB962C8B-B14F-4D97-AF65-F5344CB8AC3E}">
        <p14:creationId xmlns:p14="http://schemas.microsoft.com/office/powerpoint/2010/main" val="1016568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ângulo 11"/>
          <p:cNvSpPr/>
          <p:nvPr/>
        </p:nvSpPr>
        <p:spPr>
          <a:xfrm>
            <a:off x="179512" y="116632"/>
            <a:ext cx="8856984" cy="6401753"/>
          </a:xfrm>
          <a:prstGeom prst="rect">
            <a:avLst/>
          </a:prstGeom>
        </p:spPr>
        <p:txBody>
          <a:bodyPr wrap="square">
            <a:spAutoFit/>
          </a:bodyPr>
          <a:lstStyle/>
          <a:p>
            <a:r>
              <a:rPr lang="pt-PT" sz="1000" dirty="0"/>
              <a:t>Empresas envolvidas: Associação dos Industriais de Panificação, Pastelaria e Similares do Norte (AIPAN)</a:t>
            </a:r>
          </a:p>
          <a:p>
            <a:endParaRPr lang="pt-PT" sz="1000" dirty="0"/>
          </a:p>
          <a:p>
            <a:r>
              <a:rPr lang="pt-PT" sz="1000" dirty="0"/>
              <a:t>Data de Abertura de Inquérito: 9 de agosto de 2018</a:t>
            </a:r>
          </a:p>
          <a:p>
            <a:r>
              <a:rPr lang="pt-PT" sz="1000" dirty="0"/>
              <a:t>Disposições legais: Artigo 9.º da Lei n.º 19/2012, de 8 de maio</a:t>
            </a:r>
          </a:p>
          <a:p>
            <a:r>
              <a:rPr lang="pt-PT" sz="1000" dirty="0"/>
              <a:t>Atividades em Causa (CAE): (C) 1071 – Panificação e pastelaria</a:t>
            </a:r>
          </a:p>
          <a:p>
            <a:r>
              <a:rPr lang="pt-PT" sz="1000" dirty="0"/>
              <a:t>Prática Investigada: Decisão de associação de empresas tendente à eventual fixação e aumento dos preços de produtos da indústria panificadora, concretamente, pão, pastelaria e similares</a:t>
            </a:r>
          </a:p>
          <a:p>
            <a:r>
              <a:rPr lang="pt-PT" sz="1000" dirty="0"/>
              <a:t>Estado do processo: Concluído</a:t>
            </a:r>
          </a:p>
          <a:p>
            <a:endParaRPr lang="pt-PT" sz="1000" dirty="0"/>
          </a:p>
          <a:p>
            <a:r>
              <a:rPr lang="pt-PT" sz="1000" dirty="0"/>
              <a:t>Sentido da Decisão: Arquivamento mediante a aceitação de compromissos e a imposição de condições</a:t>
            </a:r>
          </a:p>
          <a:p>
            <a:r>
              <a:rPr lang="pt-PT" sz="1000" dirty="0"/>
              <a:t>Data da Decisão: 6 de junho de 2019</a:t>
            </a:r>
          </a:p>
          <a:p>
            <a:endParaRPr lang="pt-PT" sz="1000" dirty="0"/>
          </a:p>
          <a:p>
            <a:r>
              <a:rPr lang="pt-PT" sz="1000" dirty="0"/>
              <a:t>Resumo:</a:t>
            </a:r>
          </a:p>
          <a:p>
            <a:r>
              <a:rPr lang="pt-PT" sz="1000" dirty="0"/>
              <a:t>Em 9 de agosto de 2018, o conselho de administração da Autoridade da Concorrência determinou a abertura de inquérito no processo registado internamente sob o n.º PRC/2018/04 contra a Associação dos Industriais de Panificação, Pastelaria e Similares do Norte (AIPAN), em face da existência de indícios de infração ao disposto no artigo 9.º da Lei n.º 19/2012, de 8 de maio (Lei da Concorrência), chegados através de uma denúncia suportada em declarações proferidas pelo seu Presidente ao jornal Correio da Manhã que indicariam que o preço do pão iria aumentar em 20%.</a:t>
            </a:r>
          </a:p>
          <a:p>
            <a:r>
              <a:rPr lang="pt-PT" sz="1000" dirty="0"/>
              <a:t>Face aos elementos probatórios coligidos, e ponderados a eficácia e benefício da intervenção da </a:t>
            </a:r>
            <a:r>
              <a:rPr lang="pt-PT" sz="1000" dirty="0" err="1"/>
              <a:t>AdC</a:t>
            </a:r>
            <a:r>
              <a:rPr lang="pt-PT" sz="1000" dirty="0"/>
              <a:t>, em 19 de março de 2019, a </a:t>
            </a:r>
            <a:r>
              <a:rPr lang="pt-PT" sz="1000" dirty="0" err="1"/>
              <a:t>AdC</a:t>
            </a:r>
            <a:r>
              <a:rPr lang="pt-PT" sz="1000" dirty="0"/>
              <a:t> notificou a AIPAN da sua Apreciação Preliminar dos Factos, nos termos do n.º 2 do artigo 23.º da Lei da Concorrência, tendo concedido, desta forma, à Visada a oportunidade de apresentar compromissos.</a:t>
            </a:r>
          </a:p>
          <a:p>
            <a:r>
              <a:rPr lang="pt-PT" sz="1000" dirty="0"/>
              <a:t>Em 2 de abril de 2019, a AIPAN apresentou um conjunto de compromissos com o objetivo de responder às preocupações </a:t>
            </a:r>
            <a:r>
              <a:rPr lang="pt-PT" sz="1000" dirty="0" err="1"/>
              <a:t>jusconcorrenciais</a:t>
            </a:r>
            <a:r>
              <a:rPr lang="pt-PT" sz="1000" dirty="0"/>
              <a:t> manifestadas pela </a:t>
            </a:r>
            <a:r>
              <a:rPr lang="pt-PT" sz="1000" dirty="0" err="1"/>
              <a:t>AdC</a:t>
            </a:r>
            <a:r>
              <a:rPr lang="pt-PT" sz="1000" dirty="0"/>
              <a:t> na sua Apreciação Preliminar dos Factos, designadamente:</a:t>
            </a:r>
          </a:p>
          <a:p>
            <a:endParaRPr lang="pt-PT" sz="1000" dirty="0"/>
          </a:p>
          <a:p>
            <a:r>
              <a:rPr lang="pt-PT" sz="1000" dirty="0"/>
              <a:t>1 -A AIPAN, através dos seus representantes, compromete-se a não prestar quaisquer declarações ou informações sobre preços e outras condições comerciais que possam de alguma forma promover ou viabilizar a coordenação de comportamentos por parte dos seus associados;</a:t>
            </a:r>
          </a:p>
          <a:p>
            <a:r>
              <a:rPr lang="pt-PT" sz="1000" dirty="0"/>
              <a:t>2 -A AIPAN compromete-se, no prazo de 15 dias úteis a contar da data de adoção da decisão final da </a:t>
            </a:r>
            <a:r>
              <a:rPr lang="pt-PT" sz="1000" dirty="0" err="1"/>
              <a:t>AdC</a:t>
            </a:r>
            <a:r>
              <a:rPr lang="pt-PT" sz="1000" dirty="0"/>
              <a:t>, a informar os seus associados – através de circular informativa – de que os preços e outras condições comerciais devem ser definidos por estes com total autonomia e independência;</a:t>
            </a:r>
          </a:p>
          <a:p>
            <a:r>
              <a:rPr lang="pt-PT" sz="1000" dirty="0"/>
              <a:t>3 -A AIPAN compromete-se a publicar a supra referida circular informativa, após o respetivo envio aos seus associados, no seu sítio na internet;</a:t>
            </a:r>
          </a:p>
          <a:p>
            <a:r>
              <a:rPr lang="pt-PT" sz="1000" dirty="0"/>
              <a:t>4 -A AIPAN compromete-se a remeter à </a:t>
            </a:r>
            <a:r>
              <a:rPr lang="pt-PT" sz="1000" dirty="0" err="1"/>
              <a:t>AdC</a:t>
            </a:r>
            <a:r>
              <a:rPr lang="pt-PT" sz="1000" dirty="0"/>
              <a:t>, no prazo de 10 dias úteis após a expedição e a publicação da circular informativa, o comprovativo do envio da mesma aos seus associados e da respetiva publicação.</a:t>
            </a:r>
          </a:p>
          <a:p>
            <a:endParaRPr lang="pt-PT" sz="1000" dirty="0"/>
          </a:p>
          <a:p>
            <a:r>
              <a:rPr lang="pt-PT" sz="1000" dirty="0"/>
              <a:t>Nos termos do n.º 1 do artigo 23.º da Lei da Concorrência, a </a:t>
            </a:r>
            <a:r>
              <a:rPr lang="pt-PT" sz="1000" dirty="0" err="1"/>
              <a:t>AdC</a:t>
            </a:r>
            <a:r>
              <a:rPr lang="pt-PT" sz="1000" dirty="0"/>
              <a:t> poderá aceitar compromissos propostos pelos visados que se revelem adequados a eliminar os efeitos sobre a concorrência decorrentes das práticas em causa, arquivando o processo mediante imposição de condições.</a:t>
            </a:r>
          </a:p>
          <a:p>
            <a:r>
              <a:rPr lang="pt-PT" sz="1000" dirty="0"/>
              <a:t>Atendendo ao teor dos compromissos apresentados pela AIPAN, considera-se que a solução de arquivamento mediante imposição de condições seria a mais adequada à salvaguarda do interesse público da concorrência no caso em apreço.</a:t>
            </a:r>
          </a:p>
          <a:p>
            <a:r>
              <a:rPr lang="pt-PT" sz="1000" dirty="0"/>
              <a:t>Deste modo, submeteram-se os compromissos propostos pela AIPAN a consulta pública, nos termos do n.º 4 do artigo 23.º da Lei da Concorrência, não tendo sido apresentadas quaisquer observações aos mesmos.</a:t>
            </a:r>
          </a:p>
          <a:p>
            <a:r>
              <a:rPr lang="pt-PT" sz="1000" dirty="0"/>
              <a:t>No seguimento, o conselho de administração da </a:t>
            </a:r>
            <a:r>
              <a:rPr lang="pt-PT" sz="1000" dirty="0" err="1"/>
              <a:t>AdC</a:t>
            </a:r>
            <a:r>
              <a:rPr lang="pt-PT" sz="1000" dirty="0"/>
              <a:t> enviou ao denunciante o projeto de sentido provável de decisão para pronúncia.</a:t>
            </a:r>
          </a:p>
          <a:p>
            <a:r>
              <a:rPr lang="pt-PT" sz="1000" dirty="0"/>
              <a:t>Não tendo o denunciante apresentado qualquer observação ao sentido provável de decisão, o conselho de administração da </a:t>
            </a:r>
            <a:r>
              <a:rPr lang="pt-PT" sz="1000" dirty="0" err="1"/>
              <a:t>AdC</a:t>
            </a:r>
            <a:r>
              <a:rPr lang="pt-PT" sz="1000" dirty="0"/>
              <a:t> proferiu decisão de arquivamento mediante a aceitação de compromissos e imposição de condições.</a:t>
            </a:r>
          </a:p>
          <a:p>
            <a:endParaRPr lang="pt-PT" sz="1000" dirty="0"/>
          </a:p>
        </p:txBody>
      </p:sp>
      <p:sp>
        <p:nvSpPr>
          <p:cNvPr id="9" name="Rectângulo 8"/>
          <p:cNvSpPr/>
          <p:nvPr/>
        </p:nvSpPr>
        <p:spPr>
          <a:xfrm>
            <a:off x="323528" y="6315800"/>
            <a:ext cx="4572000" cy="215444"/>
          </a:xfrm>
          <a:prstGeom prst="rect">
            <a:avLst/>
          </a:prstGeom>
        </p:spPr>
        <p:txBody>
          <a:bodyPr>
            <a:spAutoFit/>
          </a:bodyPr>
          <a:lstStyle/>
          <a:p>
            <a:r>
              <a:rPr lang="pt-PT" sz="800" dirty="0">
                <a:hlinkClick r:id="rId3"/>
              </a:rPr>
              <a:t>http://www.concorrencia.pt/vPT/Praticas_Proibidas/Decisoes_da_AdC/Paginas/PRC201804.aspx</a:t>
            </a:r>
            <a:endParaRPr lang="pt-PT" sz="800" dirty="0"/>
          </a:p>
        </p:txBody>
      </p:sp>
    </p:spTree>
    <p:extLst>
      <p:ext uri="{BB962C8B-B14F-4D97-AF65-F5344CB8AC3E}">
        <p14:creationId xmlns:p14="http://schemas.microsoft.com/office/powerpoint/2010/main" val="370633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21783"/>
            <a:ext cx="7200000" cy="175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17902"/>
            <a:ext cx="7200000" cy="68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376" y="2492896"/>
            <a:ext cx="7200000" cy="16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365104"/>
            <a:ext cx="7200000" cy="67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7"/>
          <p:cNvSpPr txBox="1"/>
          <p:nvPr/>
        </p:nvSpPr>
        <p:spPr>
          <a:xfrm>
            <a:off x="683568" y="4979402"/>
            <a:ext cx="792088" cy="276999"/>
          </a:xfrm>
          <a:prstGeom prst="rect">
            <a:avLst/>
          </a:prstGeom>
          <a:noFill/>
        </p:spPr>
        <p:txBody>
          <a:bodyPr wrap="square" rtlCol="0">
            <a:spAutoFit/>
          </a:bodyPr>
          <a:lstStyle/>
          <a:p>
            <a:r>
              <a:rPr lang="pt-PT" sz="1200" i="1" dirty="0"/>
              <a:t>(…)</a:t>
            </a:r>
          </a:p>
        </p:txBody>
      </p:sp>
    </p:spTree>
    <p:extLst>
      <p:ext uri="{BB962C8B-B14F-4D97-AF65-F5344CB8AC3E}">
        <p14:creationId xmlns:p14="http://schemas.microsoft.com/office/powerpoint/2010/main" val="2406987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7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212976"/>
            <a:ext cx="7200000" cy="253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9592"/>
          <a:stretch/>
        </p:blipFill>
        <p:spPr bwMode="auto">
          <a:xfrm>
            <a:off x="683568" y="908720"/>
            <a:ext cx="7200000" cy="195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ixaDeTexto 15"/>
          <p:cNvSpPr txBox="1"/>
          <p:nvPr/>
        </p:nvSpPr>
        <p:spPr>
          <a:xfrm>
            <a:off x="827584" y="899428"/>
            <a:ext cx="2664296" cy="338554"/>
          </a:xfrm>
          <a:prstGeom prst="rect">
            <a:avLst/>
          </a:prstGeom>
          <a:noFill/>
        </p:spPr>
        <p:txBody>
          <a:bodyPr wrap="square" rtlCol="0">
            <a:spAutoFit/>
          </a:bodyPr>
          <a:lstStyle/>
          <a:p>
            <a:r>
              <a:rPr lang="pt-PT" sz="1600" b="1" dirty="0">
                <a:solidFill>
                  <a:schemeClr val="tx2"/>
                </a:solidFill>
              </a:rPr>
              <a:t>Regra </a:t>
            </a:r>
            <a:r>
              <a:rPr lang="pt-PT" sz="1600" b="1" dirty="0" smtClean="0">
                <a:solidFill>
                  <a:schemeClr val="tx2"/>
                </a:solidFill>
              </a:rPr>
              <a:t>anti protecionista </a:t>
            </a:r>
            <a:endParaRPr lang="pt-PT" sz="1600" b="1" dirty="0">
              <a:solidFill>
                <a:schemeClr val="tx2"/>
              </a:solidFill>
            </a:endParaRPr>
          </a:p>
        </p:txBody>
      </p:sp>
      <p:sp>
        <p:nvSpPr>
          <p:cNvPr id="17" name="CaixaDeTexto 16"/>
          <p:cNvSpPr txBox="1"/>
          <p:nvPr/>
        </p:nvSpPr>
        <p:spPr>
          <a:xfrm>
            <a:off x="827583" y="2996952"/>
            <a:ext cx="6516463" cy="584775"/>
          </a:xfrm>
          <a:prstGeom prst="rect">
            <a:avLst/>
          </a:prstGeom>
          <a:noFill/>
        </p:spPr>
        <p:txBody>
          <a:bodyPr wrap="square" rtlCol="0">
            <a:spAutoFit/>
          </a:bodyPr>
          <a:lstStyle/>
          <a:p>
            <a:r>
              <a:rPr lang="pt-PT" sz="1600" b="1" dirty="0">
                <a:solidFill>
                  <a:schemeClr val="tx2"/>
                </a:solidFill>
              </a:rPr>
              <a:t>Regras especificas de promoção da concorrência</a:t>
            </a:r>
          </a:p>
          <a:p>
            <a:r>
              <a:rPr lang="pt-PT" sz="1600" b="1" dirty="0" err="1">
                <a:solidFill>
                  <a:schemeClr val="tx2"/>
                </a:solidFill>
              </a:rPr>
              <a:t>Arts</a:t>
            </a:r>
            <a:r>
              <a:rPr lang="pt-PT" sz="1600" b="1" dirty="0">
                <a:solidFill>
                  <a:schemeClr val="tx2"/>
                </a:solidFill>
              </a:rPr>
              <a:t>. 85.º e 91.º</a:t>
            </a:r>
          </a:p>
        </p:txBody>
      </p:sp>
      <p:sp>
        <p:nvSpPr>
          <p:cNvPr id="18" name="CaixaDeTexto 17"/>
          <p:cNvSpPr txBox="1"/>
          <p:nvPr/>
        </p:nvSpPr>
        <p:spPr>
          <a:xfrm>
            <a:off x="1367644" y="5605169"/>
            <a:ext cx="2556284" cy="276999"/>
          </a:xfrm>
          <a:prstGeom prst="rect">
            <a:avLst/>
          </a:prstGeom>
          <a:noFill/>
        </p:spPr>
        <p:txBody>
          <a:bodyPr wrap="square" rtlCol="0">
            <a:spAutoFit/>
          </a:bodyPr>
          <a:lstStyle/>
          <a:p>
            <a:r>
              <a:rPr lang="pt-PT" sz="1200" i="1" dirty="0" smtClean="0"/>
              <a:t>(…) ver alíneas</a:t>
            </a:r>
            <a:endParaRPr lang="pt-PT" sz="1200" i="1" dirty="0"/>
          </a:p>
        </p:txBody>
      </p:sp>
    </p:spTree>
    <p:extLst>
      <p:ext uri="{BB962C8B-B14F-4D97-AF65-F5344CB8AC3E}">
        <p14:creationId xmlns:p14="http://schemas.microsoft.com/office/powerpoint/2010/main" val="1708741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200000" cy="189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827584" y="899428"/>
            <a:ext cx="3886840" cy="338554"/>
          </a:xfrm>
          <a:prstGeom prst="rect">
            <a:avLst/>
          </a:prstGeom>
          <a:noFill/>
        </p:spPr>
        <p:txBody>
          <a:bodyPr wrap="square" rtlCol="0">
            <a:spAutoFit/>
          </a:bodyPr>
          <a:lstStyle/>
          <a:p>
            <a:r>
              <a:rPr lang="pt-PT" sz="1600" b="1" dirty="0">
                <a:solidFill>
                  <a:schemeClr val="tx2"/>
                </a:solidFill>
              </a:rPr>
              <a:t>Proibição de práticas restritivas</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75" y="3257445"/>
            <a:ext cx="7200000" cy="25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3"/>
          <p:cNvSpPr/>
          <p:nvPr/>
        </p:nvSpPr>
        <p:spPr>
          <a:xfrm>
            <a:off x="539552" y="1018004"/>
            <a:ext cx="7848872" cy="923330"/>
          </a:xfrm>
          <a:prstGeom prst="rect">
            <a:avLst/>
          </a:prstGeom>
        </p:spPr>
        <p:txBody>
          <a:bodyPr wrap="square">
            <a:spAutoFit/>
          </a:bodyPr>
          <a:lstStyle/>
          <a:p>
            <a:pPr algn="just">
              <a:spcBef>
                <a:spcPct val="50000"/>
              </a:spcBef>
            </a:pPr>
            <a:r>
              <a:rPr lang="pt-PT" dirty="0">
                <a:solidFill>
                  <a:schemeClr val="tx1">
                    <a:lumMod val="85000"/>
                    <a:lumOff val="15000"/>
                  </a:schemeClr>
                </a:solidFill>
              </a:rPr>
              <a:t>Em 1986, o </a:t>
            </a:r>
            <a:r>
              <a:rPr lang="pt-PT" b="1" dirty="0">
                <a:solidFill>
                  <a:schemeClr val="tx2"/>
                </a:solidFill>
              </a:rPr>
              <a:t>Acto Único Europeu </a:t>
            </a:r>
            <a:r>
              <a:rPr lang="pt-PT" dirty="0">
                <a:solidFill>
                  <a:schemeClr val="tx1">
                    <a:lumMod val="85000"/>
                    <a:lumOff val="15000"/>
                  </a:schemeClr>
                </a:solidFill>
              </a:rPr>
              <a:t>revê o Tratado de Roma com o objectivo de reforçar a integração europeia e promover a transição do mercado comum em mercado interno.</a:t>
            </a:r>
            <a:endParaRPr lang="en-GB" dirty="0">
              <a:solidFill>
                <a:schemeClr val="tx1">
                  <a:lumMod val="85000"/>
                  <a:lumOff val="15000"/>
                </a:schemeClr>
              </a:solidFill>
            </a:endParaRPr>
          </a:p>
        </p:txBody>
      </p:sp>
      <p:cxnSp>
        <p:nvCxnSpPr>
          <p:cNvPr id="5" name="Conexão recta unidireccional 4"/>
          <p:cNvCxnSpPr/>
          <p:nvPr/>
        </p:nvCxnSpPr>
        <p:spPr>
          <a:xfrm>
            <a:off x="2555776" y="1772816"/>
            <a:ext cx="0" cy="839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663527" y="2427744"/>
            <a:ext cx="4680520" cy="369332"/>
          </a:xfrm>
          <a:prstGeom prst="rect">
            <a:avLst/>
          </a:prstGeom>
          <a:noFill/>
        </p:spPr>
        <p:txBody>
          <a:bodyPr wrap="square" rtlCol="0">
            <a:spAutoFit/>
          </a:bodyPr>
          <a:lstStyle/>
          <a:p>
            <a:pPr algn="just">
              <a:spcBef>
                <a:spcPct val="50000"/>
              </a:spcBef>
            </a:pPr>
            <a:r>
              <a:rPr lang="pt-PT" dirty="0">
                <a:solidFill>
                  <a:schemeClr val="tx1">
                    <a:lumMod val="85000"/>
                    <a:lumOff val="15000"/>
                  </a:schemeClr>
                </a:solidFill>
              </a:rPr>
              <a:t>Reforço da política de concorrência</a:t>
            </a:r>
          </a:p>
        </p:txBody>
      </p:sp>
      <p:sp>
        <p:nvSpPr>
          <p:cNvPr id="7" name="Rectângulo 6"/>
          <p:cNvSpPr/>
          <p:nvPr/>
        </p:nvSpPr>
        <p:spPr>
          <a:xfrm>
            <a:off x="1365132" y="2889810"/>
            <a:ext cx="7167308" cy="646331"/>
          </a:xfrm>
          <a:prstGeom prst="rect">
            <a:avLst/>
          </a:prstGeom>
        </p:spPr>
        <p:txBody>
          <a:bodyPr wrap="square">
            <a:spAutoFit/>
          </a:bodyPr>
          <a:lstStyle/>
          <a:p>
            <a:pPr marL="0" lvl="1" indent="-371475" algn="just">
              <a:spcBef>
                <a:spcPct val="50000"/>
              </a:spcBef>
              <a:buFont typeface="Wingdings" pitchFamily="2" charset="2"/>
              <a:buNone/>
            </a:pPr>
            <a:r>
              <a:rPr lang="pt-PT" dirty="0">
                <a:solidFill>
                  <a:schemeClr val="tx1">
                    <a:lumMod val="85000"/>
                    <a:lumOff val="15000"/>
                  </a:schemeClr>
                </a:solidFill>
              </a:rPr>
              <a:t>Espaço sem fronteiras internas, onde é assegurada a livre circulação das mercadorias, das pessoas, dos serviços e dos capitais.</a:t>
            </a:r>
          </a:p>
        </p:txBody>
      </p:sp>
      <p:cxnSp>
        <p:nvCxnSpPr>
          <p:cNvPr id="8" name="Conexão recta unidireccional 7"/>
          <p:cNvCxnSpPr/>
          <p:nvPr/>
        </p:nvCxnSpPr>
        <p:spPr>
          <a:xfrm>
            <a:off x="1259632" y="1941334"/>
            <a:ext cx="0" cy="1271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ângulo 8"/>
          <p:cNvSpPr/>
          <p:nvPr/>
        </p:nvSpPr>
        <p:spPr>
          <a:xfrm>
            <a:off x="525722" y="3681898"/>
            <a:ext cx="7862702" cy="646331"/>
          </a:xfrm>
          <a:prstGeom prst="rect">
            <a:avLst/>
          </a:prstGeom>
        </p:spPr>
        <p:txBody>
          <a:bodyPr wrap="square">
            <a:spAutoFit/>
          </a:bodyPr>
          <a:lstStyle/>
          <a:p>
            <a:pPr marL="0" lvl="1" indent="-371475" algn="just">
              <a:spcBef>
                <a:spcPct val="50000"/>
              </a:spcBef>
            </a:pPr>
            <a:r>
              <a:rPr lang="pt-PT" dirty="0">
                <a:solidFill>
                  <a:schemeClr val="tx1">
                    <a:lumMod val="85000"/>
                    <a:lumOff val="15000"/>
                  </a:schemeClr>
                </a:solidFill>
              </a:rPr>
              <a:t>Não podem existir acordos de índole privada que afectem as trocas entre Estados Membros  e criem divisões num mercado que se quer único</a:t>
            </a:r>
          </a:p>
        </p:txBody>
      </p:sp>
      <p:sp>
        <p:nvSpPr>
          <p:cNvPr id="10" name="Rectângulo 9"/>
          <p:cNvSpPr/>
          <p:nvPr/>
        </p:nvSpPr>
        <p:spPr>
          <a:xfrm>
            <a:off x="611560" y="4437112"/>
            <a:ext cx="1507144" cy="369332"/>
          </a:xfrm>
          <a:prstGeom prst="rect">
            <a:avLst/>
          </a:prstGeom>
        </p:spPr>
        <p:txBody>
          <a:bodyPr wrap="none">
            <a:spAutoFit/>
          </a:bodyPr>
          <a:lstStyle/>
          <a:p>
            <a:pPr marL="0" lvl="1" indent="-371475" algn="just">
              <a:spcBef>
                <a:spcPct val="50000"/>
              </a:spcBef>
            </a:pPr>
            <a:r>
              <a:rPr lang="pt-PT" dirty="0">
                <a:solidFill>
                  <a:schemeClr val="tx1">
                    <a:lumMod val="85000"/>
                    <a:lumOff val="15000"/>
                  </a:schemeClr>
                </a:solidFill>
              </a:rPr>
              <a:t>Artigo 130º-A</a:t>
            </a:r>
          </a:p>
        </p:txBody>
      </p:sp>
      <p:sp>
        <p:nvSpPr>
          <p:cNvPr id="11" name="Rectângulo 10"/>
          <p:cNvSpPr/>
          <p:nvPr/>
        </p:nvSpPr>
        <p:spPr>
          <a:xfrm>
            <a:off x="2195736" y="4466073"/>
            <a:ext cx="4896544" cy="369332"/>
          </a:xfrm>
          <a:prstGeom prst="rect">
            <a:avLst/>
          </a:prstGeom>
        </p:spPr>
        <p:txBody>
          <a:bodyPr wrap="square">
            <a:spAutoFit/>
          </a:bodyPr>
          <a:lstStyle/>
          <a:p>
            <a:pPr marL="0" lvl="1" indent="-371475" algn="just">
              <a:spcBef>
                <a:spcPct val="50000"/>
              </a:spcBef>
            </a:pPr>
            <a:r>
              <a:rPr lang="pt-PT" dirty="0">
                <a:solidFill>
                  <a:schemeClr val="tx1">
                    <a:lumMod val="85000"/>
                    <a:lumOff val="15000"/>
                  </a:schemeClr>
                </a:solidFill>
              </a:rPr>
              <a:t>Reforço da coesão económica e social</a:t>
            </a:r>
          </a:p>
        </p:txBody>
      </p:sp>
      <p:sp>
        <p:nvSpPr>
          <p:cNvPr id="12" name="Rectângulo 11"/>
          <p:cNvSpPr/>
          <p:nvPr/>
        </p:nvSpPr>
        <p:spPr>
          <a:xfrm>
            <a:off x="2195736" y="4806444"/>
            <a:ext cx="5976664" cy="646331"/>
          </a:xfrm>
          <a:prstGeom prst="rect">
            <a:avLst/>
          </a:prstGeom>
        </p:spPr>
        <p:txBody>
          <a:bodyPr wrap="square">
            <a:spAutoFit/>
          </a:bodyPr>
          <a:lstStyle/>
          <a:p>
            <a:pPr marL="0" lvl="1" indent="-371475" algn="just">
              <a:spcBef>
                <a:spcPct val="50000"/>
              </a:spcBef>
            </a:pPr>
            <a:r>
              <a:rPr lang="pt-PT" dirty="0">
                <a:solidFill>
                  <a:schemeClr val="tx1">
                    <a:lumMod val="85000"/>
                    <a:lumOff val="15000"/>
                  </a:schemeClr>
                </a:solidFill>
              </a:rPr>
              <a:t>Redução das disparidades entre as diversas regiões e do atraso das menos desfavorecidas</a:t>
            </a:r>
          </a:p>
        </p:txBody>
      </p:sp>
      <p:sp>
        <p:nvSpPr>
          <p:cNvPr id="13" name="Rectângulo 12"/>
          <p:cNvSpPr/>
          <p:nvPr/>
        </p:nvSpPr>
        <p:spPr>
          <a:xfrm>
            <a:off x="2195736" y="5363924"/>
            <a:ext cx="4896544" cy="646331"/>
          </a:xfrm>
          <a:prstGeom prst="rect">
            <a:avLst/>
          </a:prstGeom>
        </p:spPr>
        <p:txBody>
          <a:bodyPr wrap="square">
            <a:spAutoFit/>
          </a:bodyPr>
          <a:lstStyle/>
          <a:p>
            <a:pPr marL="0" lvl="1" indent="-371475" algn="just">
              <a:spcBef>
                <a:spcPct val="50000"/>
              </a:spcBef>
            </a:pPr>
            <a:r>
              <a:rPr lang="pt-PT" dirty="0">
                <a:solidFill>
                  <a:schemeClr val="tx1">
                    <a:lumMod val="85000"/>
                    <a:lumOff val="15000"/>
                  </a:schemeClr>
                </a:solidFill>
              </a:rPr>
              <a:t>Mas os auxílios não podem pôr em causa a concorrência </a:t>
            </a: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3"/>
          <p:cNvSpPr/>
          <p:nvPr/>
        </p:nvSpPr>
        <p:spPr>
          <a:xfrm>
            <a:off x="841396" y="738922"/>
            <a:ext cx="2345194" cy="369332"/>
          </a:xfrm>
          <a:prstGeom prst="rect">
            <a:avLst/>
          </a:prstGeom>
        </p:spPr>
        <p:txBody>
          <a:bodyPr wrap="none">
            <a:spAutoFit/>
          </a:bodyPr>
          <a:lstStyle/>
          <a:p>
            <a:r>
              <a:rPr lang="pt-PT" b="1" dirty="0">
                <a:solidFill>
                  <a:schemeClr val="tx2"/>
                </a:solidFill>
              </a:rPr>
              <a:t>Tratado de Maastricht </a:t>
            </a:r>
          </a:p>
        </p:txBody>
      </p:sp>
      <p:sp>
        <p:nvSpPr>
          <p:cNvPr id="5" name="Rectângulo 4"/>
          <p:cNvSpPr/>
          <p:nvPr/>
        </p:nvSpPr>
        <p:spPr>
          <a:xfrm>
            <a:off x="611560" y="1196752"/>
            <a:ext cx="7848872" cy="369332"/>
          </a:xfrm>
          <a:prstGeom prst="rect">
            <a:avLst/>
          </a:prstGeom>
        </p:spPr>
        <p:txBody>
          <a:bodyPr wrap="square">
            <a:spAutoFit/>
          </a:bodyPr>
          <a:lstStyle/>
          <a:p>
            <a:r>
              <a:rPr lang="pt-PT" dirty="0" smtClean="0">
                <a:solidFill>
                  <a:schemeClr val="tx1">
                    <a:lumMod val="85000"/>
                    <a:lumOff val="15000"/>
                  </a:schemeClr>
                </a:solidFill>
              </a:rPr>
              <a:t>Instituiu </a:t>
            </a:r>
            <a:r>
              <a:rPr lang="pt-PT" dirty="0">
                <a:solidFill>
                  <a:schemeClr val="tx1">
                    <a:lumMod val="85000"/>
                    <a:lumOff val="15000"/>
                  </a:schemeClr>
                </a:solidFill>
              </a:rPr>
              <a:t>a União Europeia </a:t>
            </a:r>
            <a:r>
              <a:rPr lang="pt-PT" dirty="0" smtClean="0">
                <a:solidFill>
                  <a:schemeClr val="tx1">
                    <a:lumMod val="85000"/>
                    <a:lumOff val="15000"/>
                  </a:schemeClr>
                </a:solidFill>
              </a:rPr>
              <a:t>como </a:t>
            </a:r>
            <a:r>
              <a:rPr lang="pt-PT" dirty="0">
                <a:solidFill>
                  <a:schemeClr val="tx1">
                    <a:lumMod val="85000"/>
                    <a:lumOff val="15000"/>
                  </a:schemeClr>
                </a:solidFill>
              </a:rPr>
              <a:t>uma união económica e monetária</a:t>
            </a:r>
          </a:p>
        </p:txBody>
      </p:sp>
      <p:sp>
        <p:nvSpPr>
          <p:cNvPr id="6" name="Rectângulo 5"/>
          <p:cNvSpPr/>
          <p:nvPr/>
        </p:nvSpPr>
        <p:spPr>
          <a:xfrm>
            <a:off x="557782" y="1566084"/>
            <a:ext cx="7956427" cy="1200329"/>
          </a:xfrm>
          <a:prstGeom prst="rect">
            <a:avLst/>
          </a:prstGeom>
        </p:spPr>
        <p:txBody>
          <a:bodyPr wrap="square">
            <a:spAutoFit/>
          </a:bodyPr>
          <a:lstStyle/>
          <a:p>
            <a:pPr algn="just">
              <a:spcBef>
                <a:spcPct val="50000"/>
              </a:spcBef>
            </a:pPr>
            <a:r>
              <a:rPr lang="pt-PT" dirty="0" smtClean="0">
                <a:solidFill>
                  <a:schemeClr val="tx1">
                    <a:lumMod val="85000"/>
                    <a:lumOff val="15000"/>
                  </a:schemeClr>
                </a:solidFill>
              </a:rPr>
              <a:t>A concorrência é considerada como </a:t>
            </a:r>
            <a:r>
              <a:rPr lang="pt-PT" dirty="0">
                <a:solidFill>
                  <a:schemeClr val="tx1">
                    <a:lumMod val="85000"/>
                    <a:lumOff val="15000"/>
                  </a:schemeClr>
                </a:solidFill>
              </a:rPr>
              <a:t>um dos pilares da união económica e monetária, afirmando-se que a política </a:t>
            </a:r>
            <a:r>
              <a:rPr lang="pt-PT" dirty="0" smtClean="0">
                <a:solidFill>
                  <a:schemeClr val="tx1">
                    <a:lumMod val="85000"/>
                    <a:lumOff val="15000"/>
                  </a:schemeClr>
                </a:solidFill>
              </a:rPr>
              <a:t>económica, monetária </a:t>
            </a:r>
            <a:r>
              <a:rPr lang="pt-PT" dirty="0">
                <a:solidFill>
                  <a:schemeClr val="tx1">
                    <a:lumMod val="85000"/>
                    <a:lumOff val="15000"/>
                  </a:schemeClr>
                </a:solidFill>
              </a:rPr>
              <a:t>e cambial </a:t>
            </a:r>
            <a:r>
              <a:rPr lang="pt-PT" dirty="0" smtClean="0">
                <a:solidFill>
                  <a:schemeClr val="tx1">
                    <a:lumMod val="85000"/>
                    <a:lumOff val="15000"/>
                  </a:schemeClr>
                </a:solidFill>
              </a:rPr>
              <a:t>única, </a:t>
            </a:r>
            <a:r>
              <a:rPr lang="pt-PT" dirty="0">
                <a:solidFill>
                  <a:schemeClr val="tx1">
                    <a:lumMod val="85000"/>
                    <a:lumOff val="15000"/>
                  </a:schemeClr>
                </a:solidFill>
              </a:rPr>
              <a:t>que estabilize os preços, assim como toda a acção dos </a:t>
            </a:r>
            <a:r>
              <a:rPr lang="pt-PT" dirty="0" smtClean="0">
                <a:solidFill>
                  <a:schemeClr val="tx1">
                    <a:lumMod val="85000"/>
                    <a:lumOff val="15000"/>
                  </a:schemeClr>
                </a:solidFill>
              </a:rPr>
              <a:t>Estados Membros está sob o princípio </a:t>
            </a:r>
            <a:r>
              <a:rPr lang="pt-PT" dirty="0">
                <a:solidFill>
                  <a:schemeClr val="tx1">
                    <a:lumMod val="85000"/>
                    <a:lumOff val="15000"/>
                  </a:schemeClr>
                </a:solidFill>
              </a:rPr>
              <a:t>de uma economia de mercado aberto e de livre </a:t>
            </a:r>
            <a:r>
              <a:rPr lang="pt-PT" dirty="0" smtClean="0">
                <a:solidFill>
                  <a:schemeClr val="tx1">
                    <a:lumMod val="85000"/>
                    <a:lumOff val="15000"/>
                  </a:schemeClr>
                </a:solidFill>
              </a:rPr>
              <a:t>concorrência.</a:t>
            </a:r>
            <a:endParaRPr lang="en-GB" dirty="0">
              <a:solidFill>
                <a:schemeClr val="tx1">
                  <a:lumMod val="85000"/>
                  <a:lumOff val="15000"/>
                </a:schemeClr>
              </a:solidFill>
            </a:endParaRPr>
          </a:p>
        </p:txBody>
      </p:sp>
      <p:sp>
        <p:nvSpPr>
          <p:cNvPr id="7" name="Rectângulo 6"/>
          <p:cNvSpPr/>
          <p:nvPr/>
        </p:nvSpPr>
        <p:spPr>
          <a:xfrm>
            <a:off x="907646" y="2950785"/>
            <a:ext cx="2421817" cy="369332"/>
          </a:xfrm>
          <a:prstGeom prst="rect">
            <a:avLst/>
          </a:prstGeom>
        </p:spPr>
        <p:txBody>
          <a:bodyPr wrap="none">
            <a:spAutoFit/>
          </a:bodyPr>
          <a:lstStyle/>
          <a:p>
            <a:r>
              <a:rPr lang="pt-PT" b="1" dirty="0">
                <a:solidFill>
                  <a:schemeClr val="tx2"/>
                </a:solidFill>
              </a:rPr>
              <a:t>Tratado de Amesterdão</a:t>
            </a:r>
          </a:p>
        </p:txBody>
      </p:sp>
      <p:sp>
        <p:nvSpPr>
          <p:cNvPr id="8" name="Rectângulo 7"/>
          <p:cNvSpPr/>
          <p:nvPr/>
        </p:nvSpPr>
        <p:spPr>
          <a:xfrm>
            <a:off x="467544" y="3320117"/>
            <a:ext cx="8045650" cy="646331"/>
          </a:xfrm>
          <a:prstGeom prst="rect">
            <a:avLst/>
          </a:prstGeom>
        </p:spPr>
        <p:txBody>
          <a:bodyPr wrap="square">
            <a:spAutoFit/>
          </a:bodyPr>
          <a:lstStyle/>
          <a:p>
            <a:r>
              <a:rPr lang="pt-PT" dirty="0">
                <a:solidFill>
                  <a:schemeClr val="tx1">
                    <a:lumMod val="85000"/>
                    <a:lumOff val="15000"/>
                  </a:schemeClr>
                </a:solidFill>
              </a:rPr>
              <a:t>Considera que uma política de concorrência reforçada e </a:t>
            </a:r>
            <a:r>
              <a:rPr lang="pt-PT" dirty="0" err="1">
                <a:solidFill>
                  <a:schemeClr val="tx1">
                    <a:lumMod val="85000"/>
                    <a:lumOff val="15000"/>
                  </a:schemeClr>
                </a:solidFill>
              </a:rPr>
              <a:t>atuante</a:t>
            </a:r>
            <a:r>
              <a:rPr lang="pt-PT" dirty="0">
                <a:solidFill>
                  <a:schemeClr val="tx1">
                    <a:lumMod val="85000"/>
                    <a:lumOff val="15000"/>
                  </a:schemeClr>
                </a:solidFill>
              </a:rPr>
              <a:t> aumenta o grau de competitividade e convergência das economias.   </a:t>
            </a:r>
          </a:p>
        </p:txBody>
      </p:sp>
      <p:sp>
        <p:nvSpPr>
          <p:cNvPr id="9" name="Rectângulo 8"/>
          <p:cNvSpPr/>
          <p:nvPr/>
        </p:nvSpPr>
        <p:spPr>
          <a:xfrm>
            <a:off x="899592" y="4149080"/>
            <a:ext cx="1856470" cy="369332"/>
          </a:xfrm>
          <a:prstGeom prst="rect">
            <a:avLst/>
          </a:prstGeom>
        </p:spPr>
        <p:txBody>
          <a:bodyPr wrap="none">
            <a:spAutoFit/>
          </a:bodyPr>
          <a:lstStyle/>
          <a:p>
            <a:r>
              <a:rPr lang="pt-PT" b="1" dirty="0">
                <a:solidFill>
                  <a:schemeClr val="tx2"/>
                </a:solidFill>
              </a:rPr>
              <a:t>Tratado de Lisboa</a:t>
            </a:r>
          </a:p>
        </p:txBody>
      </p:sp>
      <p:sp>
        <p:nvSpPr>
          <p:cNvPr id="10" name="Rectângulo 9"/>
          <p:cNvSpPr/>
          <p:nvPr/>
        </p:nvSpPr>
        <p:spPr>
          <a:xfrm>
            <a:off x="543685" y="4437112"/>
            <a:ext cx="7970524" cy="369332"/>
          </a:xfrm>
          <a:prstGeom prst="rect">
            <a:avLst/>
          </a:prstGeom>
        </p:spPr>
        <p:txBody>
          <a:bodyPr wrap="square">
            <a:spAutoFit/>
          </a:bodyPr>
          <a:lstStyle/>
          <a:p>
            <a:r>
              <a:rPr lang="pt-PT" dirty="0">
                <a:solidFill>
                  <a:schemeClr val="tx1">
                    <a:lumMod val="85000"/>
                    <a:lumOff val="15000"/>
                  </a:schemeClr>
                </a:solidFill>
              </a:rPr>
              <a:t>A concorrência é promovida a um dos objectivos da UE</a:t>
            </a:r>
          </a:p>
        </p:txBody>
      </p:sp>
      <p:sp>
        <p:nvSpPr>
          <p:cNvPr id="11" name="Rectângulo 10"/>
          <p:cNvSpPr/>
          <p:nvPr/>
        </p:nvSpPr>
        <p:spPr>
          <a:xfrm>
            <a:off x="577622" y="4805920"/>
            <a:ext cx="7916747" cy="1200329"/>
          </a:xfrm>
          <a:prstGeom prst="rect">
            <a:avLst/>
          </a:prstGeom>
        </p:spPr>
        <p:txBody>
          <a:bodyPr wrap="square">
            <a:spAutoFit/>
          </a:bodyPr>
          <a:lstStyle/>
          <a:p>
            <a:r>
              <a:rPr lang="pt-PT" dirty="0" smtClean="0">
                <a:solidFill>
                  <a:schemeClr val="tx1">
                    <a:lumMod val="85000"/>
                    <a:lumOff val="15000"/>
                  </a:schemeClr>
                </a:solidFill>
              </a:rPr>
              <a:t>O funcionamento </a:t>
            </a:r>
            <a:r>
              <a:rPr lang="pt-PT" dirty="0">
                <a:solidFill>
                  <a:schemeClr val="tx1">
                    <a:lumMod val="85000"/>
                    <a:lumOff val="15000"/>
                  </a:schemeClr>
                </a:solidFill>
              </a:rPr>
              <a:t>do mercado </a:t>
            </a:r>
            <a:r>
              <a:rPr lang="pt-PT" dirty="0" smtClean="0">
                <a:solidFill>
                  <a:schemeClr val="tx1">
                    <a:lumMod val="85000"/>
                    <a:lumOff val="15000"/>
                  </a:schemeClr>
                </a:solidFill>
              </a:rPr>
              <a:t>interno é uma das competências </a:t>
            </a:r>
            <a:r>
              <a:rPr lang="pt-PT" dirty="0">
                <a:solidFill>
                  <a:schemeClr val="tx1">
                    <a:lumMod val="85000"/>
                    <a:lumOff val="15000"/>
                  </a:schemeClr>
                </a:solidFill>
              </a:rPr>
              <a:t>exclusivas da UE, </a:t>
            </a:r>
            <a:r>
              <a:rPr lang="pt-PT" dirty="0" smtClean="0">
                <a:solidFill>
                  <a:schemeClr val="tx1">
                    <a:lumMod val="85000"/>
                    <a:lumOff val="15000"/>
                  </a:schemeClr>
                </a:solidFill>
              </a:rPr>
              <a:t>isto é, apenas </a:t>
            </a:r>
            <a:r>
              <a:rPr lang="pt-PT" dirty="0">
                <a:solidFill>
                  <a:schemeClr val="tx1">
                    <a:lumMod val="85000"/>
                    <a:lumOff val="15000"/>
                  </a:schemeClr>
                </a:solidFill>
              </a:rPr>
              <a:t>a UE pode legislar e adoptar actos juridicamente vinculativos e os próprios </a:t>
            </a:r>
            <a:r>
              <a:rPr lang="pt-PT" dirty="0" smtClean="0">
                <a:solidFill>
                  <a:schemeClr val="tx1">
                    <a:lumMod val="85000"/>
                    <a:lumOff val="15000"/>
                  </a:schemeClr>
                </a:solidFill>
              </a:rPr>
              <a:t>Estados Membros só </a:t>
            </a:r>
            <a:r>
              <a:rPr lang="pt-PT" dirty="0">
                <a:solidFill>
                  <a:schemeClr val="tx1">
                    <a:lumMod val="85000"/>
                    <a:lumOff val="15000"/>
                  </a:schemeClr>
                </a:solidFill>
              </a:rPr>
              <a:t>podem fazê-lo se habilitados pela UE ou a fim de dar execução aos actos por esta </a:t>
            </a:r>
            <a:r>
              <a:rPr lang="pt-PT" dirty="0" smtClean="0">
                <a:solidFill>
                  <a:schemeClr val="tx1">
                    <a:lumMod val="85000"/>
                    <a:lumOff val="15000"/>
                  </a:schemeClr>
                </a:solidFill>
              </a:rPr>
              <a:t>adoptados.</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upo 2"/>
          <p:cNvGrpSpPr/>
          <p:nvPr/>
        </p:nvGrpSpPr>
        <p:grpSpPr>
          <a:xfrm>
            <a:off x="402449" y="312911"/>
            <a:ext cx="7882539" cy="5881430"/>
            <a:chOff x="402449" y="332656"/>
            <a:chExt cx="7882539" cy="5881430"/>
          </a:xfrm>
        </p:grpSpPr>
        <p:sp>
          <p:nvSpPr>
            <p:cNvPr id="4" name="Rectângulo 3"/>
            <p:cNvSpPr/>
            <p:nvPr/>
          </p:nvSpPr>
          <p:spPr>
            <a:xfrm>
              <a:off x="640854" y="332656"/>
              <a:ext cx="4002827" cy="338554"/>
            </a:xfrm>
            <a:prstGeom prst="rect">
              <a:avLst/>
            </a:prstGeom>
          </p:spPr>
          <p:txBody>
            <a:bodyPr wrap="none">
              <a:spAutoFit/>
            </a:bodyPr>
            <a:lstStyle/>
            <a:p>
              <a:r>
                <a:rPr lang="pt-PT" sz="1600" b="1" dirty="0">
                  <a:solidFill>
                    <a:schemeClr val="tx2"/>
                  </a:solidFill>
                </a:rPr>
                <a:t>A geografia concorrencial da União Europeia </a:t>
              </a:r>
            </a:p>
          </p:txBody>
        </p:sp>
        <p:sp>
          <p:nvSpPr>
            <p:cNvPr id="5" name="Rectângulo 4"/>
            <p:cNvSpPr/>
            <p:nvPr/>
          </p:nvSpPr>
          <p:spPr>
            <a:xfrm>
              <a:off x="640854" y="701988"/>
              <a:ext cx="2753382" cy="338554"/>
            </a:xfrm>
            <a:prstGeom prst="rect">
              <a:avLst/>
            </a:prstGeom>
          </p:spPr>
          <p:txBody>
            <a:bodyPr wrap="none">
              <a:spAutoFit/>
            </a:bodyPr>
            <a:lstStyle/>
            <a:p>
              <a:r>
                <a:rPr lang="pt-PT" sz="1600" b="1" dirty="0">
                  <a:solidFill>
                    <a:schemeClr val="tx2"/>
                  </a:solidFill>
                </a:rPr>
                <a:t>As geografias e a concorrência</a:t>
              </a:r>
            </a:p>
          </p:txBody>
        </p:sp>
        <p:sp>
          <p:nvSpPr>
            <p:cNvPr id="6" name="CaixaDeTexto 5"/>
            <p:cNvSpPr txBox="1"/>
            <p:nvPr/>
          </p:nvSpPr>
          <p:spPr>
            <a:xfrm>
              <a:off x="2837449" y="980728"/>
              <a:ext cx="2627941" cy="307777"/>
            </a:xfrm>
            <a:prstGeom prst="rect">
              <a:avLst/>
            </a:prstGeom>
            <a:noFill/>
            <a:ln>
              <a:solidFill>
                <a:schemeClr val="tx1"/>
              </a:solidFill>
            </a:ln>
          </p:spPr>
          <p:txBody>
            <a:bodyPr wrap="square" rtlCol="0">
              <a:spAutoFit/>
            </a:bodyPr>
            <a:lstStyle/>
            <a:p>
              <a:pPr algn="ctr"/>
              <a:r>
                <a:rPr lang="pt-PT" sz="1400" dirty="0" smtClean="0"/>
                <a:t>Geografia Concorrencial* </a:t>
              </a:r>
              <a:endParaRPr lang="pt-PT" sz="1400" dirty="0"/>
            </a:p>
          </p:txBody>
        </p:sp>
        <p:sp>
          <p:nvSpPr>
            <p:cNvPr id="7" name="CaixaDeTexto 6"/>
            <p:cNvSpPr txBox="1"/>
            <p:nvPr/>
          </p:nvSpPr>
          <p:spPr>
            <a:xfrm>
              <a:off x="712862" y="1340768"/>
              <a:ext cx="7568926" cy="307777"/>
            </a:xfrm>
            <a:prstGeom prst="rect">
              <a:avLst/>
            </a:prstGeom>
            <a:noFill/>
            <a:ln>
              <a:solidFill>
                <a:schemeClr val="tx1"/>
              </a:solidFill>
            </a:ln>
          </p:spPr>
          <p:txBody>
            <a:bodyPr wrap="square" rtlCol="0">
              <a:spAutoFit/>
            </a:bodyPr>
            <a:lstStyle/>
            <a:p>
              <a:pPr algn="ctr"/>
              <a:r>
                <a:rPr lang="pt-PT" sz="1400" dirty="0" smtClean="0"/>
                <a:t>Centro/Teia de Poder Político em Reconfiguração</a:t>
              </a:r>
            </a:p>
          </p:txBody>
        </p:sp>
        <p:sp>
          <p:nvSpPr>
            <p:cNvPr id="8" name="CaixaDeTexto 7"/>
            <p:cNvSpPr txBox="1"/>
            <p:nvPr/>
          </p:nvSpPr>
          <p:spPr>
            <a:xfrm>
              <a:off x="1032842" y="1948191"/>
              <a:ext cx="2627941" cy="307777"/>
            </a:xfrm>
            <a:prstGeom prst="rect">
              <a:avLst/>
            </a:prstGeom>
            <a:noFill/>
            <a:ln>
              <a:solidFill>
                <a:schemeClr val="tx1"/>
              </a:solidFill>
            </a:ln>
          </p:spPr>
          <p:txBody>
            <a:bodyPr wrap="square" rtlCol="0">
              <a:spAutoFit/>
            </a:bodyPr>
            <a:lstStyle/>
            <a:p>
              <a:pPr algn="ctr"/>
              <a:r>
                <a:rPr lang="pt-PT" sz="1400" dirty="0" smtClean="0"/>
                <a:t>Democracias </a:t>
              </a:r>
              <a:endParaRPr lang="pt-PT" sz="1400" dirty="0"/>
            </a:p>
          </p:txBody>
        </p:sp>
        <p:sp>
          <p:nvSpPr>
            <p:cNvPr id="9" name="CaixaDeTexto 8"/>
            <p:cNvSpPr txBox="1"/>
            <p:nvPr/>
          </p:nvSpPr>
          <p:spPr>
            <a:xfrm>
              <a:off x="5249366" y="1953162"/>
              <a:ext cx="2627941" cy="307777"/>
            </a:xfrm>
            <a:prstGeom prst="rect">
              <a:avLst/>
            </a:prstGeom>
            <a:noFill/>
            <a:ln>
              <a:solidFill>
                <a:schemeClr val="tx1"/>
              </a:solidFill>
            </a:ln>
          </p:spPr>
          <p:txBody>
            <a:bodyPr wrap="square" rtlCol="0">
              <a:spAutoFit/>
            </a:bodyPr>
            <a:lstStyle/>
            <a:p>
              <a:pPr algn="ctr"/>
              <a:r>
                <a:rPr lang="pt-PT" sz="1400" dirty="0" smtClean="0"/>
                <a:t>Não Democracias </a:t>
              </a:r>
              <a:endParaRPr lang="pt-PT" sz="1400" dirty="0"/>
            </a:p>
          </p:txBody>
        </p:sp>
        <p:sp>
          <p:nvSpPr>
            <p:cNvPr id="10" name="CaixaDeTexto 9"/>
            <p:cNvSpPr txBox="1"/>
            <p:nvPr/>
          </p:nvSpPr>
          <p:spPr>
            <a:xfrm>
              <a:off x="402449" y="2543647"/>
              <a:ext cx="1748370" cy="307777"/>
            </a:xfrm>
            <a:prstGeom prst="rect">
              <a:avLst/>
            </a:prstGeom>
            <a:noFill/>
            <a:ln>
              <a:solidFill>
                <a:schemeClr val="tx1"/>
              </a:solidFill>
            </a:ln>
          </p:spPr>
          <p:txBody>
            <a:bodyPr wrap="square" rtlCol="0">
              <a:spAutoFit/>
            </a:bodyPr>
            <a:lstStyle/>
            <a:p>
              <a:pPr algn="ctr"/>
              <a:r>
                <a:rPr lang="pt-PT" sz="1400" dirty="0" smtClean="0"/>
                <a:t>Uma Única Soberania</a:t>
              </a:r>
              <a:endParaRPr lang="pt-PT" sz="1400" dirty="0"/>
            </a:p>
          </p:txBody>
        </p:sp>
        <p:sp>
          <p:nvSpPr>
            <p:cNvPr id="11" name="CaixaDeTexto 10"/>
            <p:cNvSpPr txBox="1"/>
            <p:nvPr/>
          </p:nvSpPr>
          <p:spPr>
            <a:xfrm>
              <a:off x="2420876" y="2543647"/>
              <a:ext cx="1748370" cy="307777"/>
            </a:xfrm>
            <a:prstGeom prst="rect">
              <a:avLst/>
            </a:prstGeom>
            <a:noFill/>
            <a:ln>
              <a:solidFill>
                <a:schemeClr val="tx1"/>
              </a:solidFill>
            </a:ln>
          </p:spPr>
          <p:txBody>
            <a:bodyPr wrap="square" rtlCol="0">
              <a:spAutoFit/>
            </a:bodyPr>
            <a:lstStyle/>
            <a:p>
              <a:pPr algn="ctr"/>
              <a:r>
                <a:rPr lang="pt-PT" sz="1400" dirty="0" smtClean="0"/>
                <a:t>Várias Soberanias </a:t>
              </a:r>
              <a:endParaRPr lang="pt-PT" sz="1400" dirty="0"/>
            </a:p>
          </p:txBody>
        </p:sp>
        <p:sp>
          <p:nvSpPr>
            <p:cNvPr id="12" name="CaixaDeTexto 11"/>
            <p:cNvSpPr txBox="1"/>
            <p:nvPr/>
          </p:nvSpPr>
          <p:spPr>
            <a:xfrm>
              <a:off x="2491155" y="3150287"/>
              <a:ext cx="1194515" cy="307777"/>
            </a:xfrm>
            <a:prstGeom prst="rect">
              <a:avLst/>
            </a:prstGeom>
            <a:noFill/>
            <a:ln>
              <a:solidFill>
                <a:schemeClr val="tx1"/>
              </a:solidFill>
            </a:ln>
          </p:spPr>
          <p:txBody>
            <a:bodyPr wrap="square" rtlCol="0">
              <a:spAutoFit/>
            </a:bodyPr>
            <a:lstStyle/>
            <a:p>
              <a:pPr algn="ctr"/>
              <a:r>
                <a:rPr lang="pt-PT" sz="1400" dirty="0" smtClean="0"/>
                <a:t>Integração </a:t>
              </a:r>
              <a:endParaRPr lang="pt-PT" sz="1400" dirty="0"/>
            </a:p>
          </p:txBody>
        </p:sp>
        <p:sp>
          <p:nvSpPr>
            <p:cNvPr id="13" name="CaixaDeTexto 12"/>
            <p:cNvSpPr txBox="1"/>
            <p:nvPr/>
          </p:nvSpPr>
          <p:spPr>
            <a:xfrm>
              <a:off x="3593509" y="3150287"/>
              <a:ext cx="1194515" cy="307777"/>
            </a:xfrm>
            <a:prstGeom prst="rect">
              <a:avLst/>
            </a:prstGeom>
            <a:noFill/>
            <a:ln>
              <a:solidFill>
                <a:schemeClr val="tx1"/>
              </a:solidFill>
            </a:ln>
          </p:spPr>
          <p:txBody>
            <a:bodyPr wrap="square" rtlCol="0">
              <a:spAutoFit/>
            </a:bodyPr>
            <a:lstStyle/>
            <a:p>
              <a:pPr algn="ctr"/>
              <a:r>
                <a:rPr lang="pt-PT" sz="1400" dirty="0" smtClean="0"/>
                <a:t>Cooperação </a:t>
              </a:r>
              <a:endParaRPr lang="pt-PT" sz="1400" dirty="0"/>
            </a:p>
          </p:txBody>
        </p:sp>
        <p:cxnSp>
          <p:nvCxnSpPr>
            <p:cNvPr id="14" name="Conexão recta unidireccional 13"/>
            <p:cNvCxnSpPr/>
            <p:nvPr/>
          </p:nvCxnSpPr>
          <p:spPr>
            <a:xfrm>
              <a:off x="1144910" y="2872681"/>
              <a:ext cx="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496837" y="3798359"/>
              <a:ext cx="2083529" cy="523220"/>
            </a:xfrm>
            <a:prstGeom prst="rect">
              <a:avLst/>
            </a:prstGeom>
            <a:noFill/>
          </p:spPr>
          <p:txBody>
            <a:bodyPr wrap="square" rtlCol="0">
              <a:spAutoFit/>
            </a:bodyPr>
            <a:lstStyle/>
            <a:p>
              <a:r>
                <a:rPr lang="pt-PT" sz="1400" dirty="0" smtClean="0"/>
                <a:t>Núcleo Restrito de Normas Coercivas </a:t>
              </a:r>
              <a:endParaRPr lang="pt-PT" sz="1400" dirty="0"/>
            </a:p>
          </p:txBody>
        </p:sp>
        <p:cxnSp>
          <p:nvCxnSpPr>
            <p:cNvPr id="16" name="Conexão recta 15"/>
            <p:cNvCxnSpPr/>
            <p:nvPr/>
          </p:nvCxnSpPr>
          <p:spPr>
            <a:xfrm>
              <a:off x="2195736" y="3605535"/>
              <a:ext cx="0" cy="1211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526482" y="3520753"/>
              <a:ext cx="1563696" cy="646331"/>
            </a:xfrm>
            <a:prstGeom prst="rect">
              <a:avLst/>
            </a:prstGeom>
            <a:noFill/>
            <a:ln>
              <a:solidFill>
                <a:schemeClr val="tx1"/>
              </a:solidFill>
              <a:prstDash val="dash"/>
            </a:ln>
          </p:spPr>
          <p:txBody>
            <a:bodyPr wrap="square" rtlCol="0">
              <a:spAutoFit/>
            </a:bodyPr>
            <a:lstStyle/>
            <a:p>
              <a:r>
                <a:rPr lang="pt-PT" sz="1200" dirty="0" smtClean="0"/>
                <a:t>Núcleo o mais </a:t>
              </a:r>
              <a:r>
                <a:rPr lang="pt-PT" sz="1200" b="1" dirty="0" smtClean="0"/>
                <a:t>abrangente</a:t>
              </a:r>
              <a:r>
                <a:rPr lang="pt-PT" sz="1200" dirty="0" smtClean="0"/>
                <a:t>  possível de normas coercivas</a:t>
              </a:r>
            </a:p>
          </p:txBody>
        </p:sp>
        <p:sp>
          <p:nvSpPr>
            <p:cNvPr id="18" name="CaixaDeTexto 17"/>
            <p:cNvSpPr txBox="1"/>
            <p:nvPr/>
          </p:nvSpPr>
          <p:spPr>
            <a:xfrm>
              <a:off x="2520386" y="4240833"/>
              <a:ext cx="1569792" cy="830997"/>
            </a:xfrm>
            <a:prstGeom prst="rect">
              <a:avLst/>
            </a:prstGeom>
            <a:noFill/>
            <a:ln>
              <a:solidFill>
                <a:schemeClr val="tx1"/>
              </a:solidFill>
              <a:prstDash val="dash"/>
            </a:ln>
          </p:spPr>
          <p:txBody>
            <a:bodyPr wrap="square" rtlCol="0">
              <a:spAutoFit/>
            </a:bodyPr>
            <a:lstStyle>
              <a:defPPr>
                <a:defRPr lang="pt-PT"/>
              </a:defPPr>
              <a:lvl1pPr>
                <a:defRPr sz="1200"/>
              </a:lvl1pPr>
            </a:lstStyle>
            <a:p>
              <a:r>
                <a:rPr lang="pt-PT" dirty="0"/>
                <a:t>Normas de dimensão transnacional com aplicabilidade e efeito </a:t>
              </a:r>
              <a:r>
                <a:rPr lang="pt-PT" dirty="0" err="1"/>
                <a:t>direto</a:t>
              </a:r>
              <a:endParaRPr lang="pt-PT" dirty="0"/>
            </a:p>
          </p:txBody>
        </p:sp>
        <p:sp>
          <p:nvSpPr>
            <p:cNvPr id="19" name="CaixaDeTexto 18"/>
            <p:cNvSpPr txBox="1"/>
            <p:nvPr/>
          </p:nvSpPr>
          <p:spPr>
            <a:xfrm>
              <a:off x="4160432" y="3520753"/>
              <a:ext cx="1563696" cy="461665"/>
            </a:xfrm>
            <a:prstGeom prst="rect">
              <a:avLst/>
            </a:prstGeom>
            <a:noFill/>
            <a:ln>
              <a:solidFill>
                <a:schemeClr val="tx1"/>
              </a:solidFill>
              <a:prstDash val="dash"/>
            </a:ln>
          </p:spPr>
          <p:txBody>
            <a:bodyPr wrap="square" rtlCol="0">
              <a:spAutoFit/>
            </a:bodyPr>
            <a:lstStyle>
              <a:defPPr>
                <a:defRPr lang="pt-PT"/>
              </a:defPPr>
              <a:lvl1pPr>
                <a:defRPr sz="1000"/>
              </a:lvl1pPr>
            </a:lstStyle>
            <a:p>
              <a:r>
                <a:rPr lang="pt-PT" sz="1200" dirty="0"/>
                <a:t>Núcleo reduzido de normas coercivas</a:t>
              </a:r>
            </a:p>
          </p:txBody>
        </p:sp>
        <p:sp>
          <p:nvSpPr>
            <p:cNvPr id="20" name="CaixaDeTexto 19"/>
            <p:cNvSpPr txBox="1"/>
            <p:nvPr/>
          </p:nvSpPr>
          <p:spPr>
            <a:xfrm>
              <a:off x="5802242" y="2494638"/>
              <a:ext cx="1866102" cy="1169551"/>
            </a:xfrm>
            <a:prstGeom prst="rect">
              <a:avLst/>
            </a:prstGeom>
            <a:noFill/>
          </p:spPr>
          <p:txBody>
            <a:bodyPr wrap="square" rtlCol="0">
              <a:spAutoFit/>
            </a:bodyPr>
            <a:lstStyle/>
            <a:p>
              <a:r>
                <a:rPr lang="pt-PT" sz="1400" dirty="0" smtClean="0"/>
                <a:t>Normas que legitimam um Estado Totalitário </a:t>
              </a:r>
              <a:r>
                <a:rPr lang="pt-PT" sz="1400" dirty="0" err="1" smtClean="0"/>
                <a:t>Hiper</a:t>
              </a:r>
              <a:r>
                <a:rPr lang="pt-PT" sz="1400" dirty="0" smtClean="0"/>
                <a:t> Protagonista dos processos concorrenciais </a:t>
              </a:r>
              <a:endParaRPr lang="pt-PT" sz="1400" dirty="0"/>
            </a:p>
          </p:txBody>
        </p:sp>
        <p:sp>
          <p:nvSpPr>
            <p:cNvPr id="21" name="CaixaDeTexto 20"/>
            <p:cNvSpPr txBox="1"/>
            <p:nvPr/>
          </p:nvSpPr>
          <p:spPr>
            <a:xfrm>
              <a:off x="5806395" y="3905474"/>
              <a:ext cx="1861950" cy="523220"/>
            </a:xfrm>
            <a:prstGeom prst="rect">
              <a:avLst/>
            </a:prstGeom>
            <a:noFill/>
          </p:spPr>
          <p:txBody>
            <a:bodyPr wrap="square" rtlCol="0">
              <a:spAutoFit/>
            </a:bodyPr>
            <a:lstStyle/>
            <a:p>
              <a:r>
                <a:rPr lang="pt-PT" sz="1400" dirty="0" smtClean="0"/>
                <a:t>Normas absorventes não contestáveis</a:t>
              </a:r>
              <a:endParaRPr lang="pt-PT" sz="1400" dirty="0"/>
            </a:p>
          </p:txBody>
        </p:sp>
        <p:sp>
          <p:nvSpPr>
            <p:cNvPr id="22" name="CaixaDeTexto 21"/>
            <p:cNvSpPr txBox="1"/>
            <p:nvPr/>
          </p:nvSpPr>
          <p:spPr>
            <a:xfrm>
              <a:off x="712862" y="5176937"/>
              <a:ext cx="7568926" cy="307777"/>
            </a:xfrm>
            <a:prstGeom prst="rect">
              <a:avLst/>
            </a:prstGeom>
            <a:noFill/>
            <a:ln>
              <a:solidFill>
                <a:schemeClr val="tx1"/>
              </a:solidFill>
            </a:ln>
          </p:spPr>
          <p:txBody>
            <a:bodyPr wrap="square" rtlCol="0">
              <a:spAutoFit/>
            </a:bodyPr>
            <a:lstStyle/>
            <a:p>
              <a:pPr algn="ctr"/>
              <a:r>
                <a:rPr lang="pt-PT" sz="1400" dirty="0" smtClean="0"/>
                <a:t>Variantes…inclusiva…exclusiva…abusiva</a:t>
              </a:r>
            </a:p>
          </p:txBody>
        </p:sp>
        <p:cxnSp>
          <p:nvCxnSpPr>
            <p:cNvPr id="23" name="Conexão recta unidireccional 22"/>
            <p:cNvCxnSpPr/>
            <p:nvPr/>
          </p:nvCxnSpPr>
          <p:spPr>
            <a:xfrm>
              <a:off x="2195736" y="1700809"/>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xão recta unidireccional 23"/>
            <p:cNvCxnSpPr/>
            <p:nvPr/>
          </p:nvCxnSpPr>
          <p:spPr>
            <a:xfrm>
              <a:off x="6563336" y="1700808"/>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recta unidireccional 24"/>
            <p:cNvCxnSpPr/>
            <p:nvPr/>
          </p:nvCxnSpPr>
          <p:spPr>
            <a:xfrm>
              <a:off x="3273460" y="2276872"/>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xão recta unidireccional 25"/>
            <p:cNvCxnSpPr/>
            <p:nvPr/>
          </p:nvCxnSpPr>
          <p:spPr>
            <a:xfrm>
              <a:off x="1276634" y="2276919"/>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xão recta unidireccional 26"/>
            <p:cNvCxnSpPr/>
            <p:nvPr/>
          </p:nvCxnSpPr>
          <p:spPr>
            <a:xfrm>
              <a:off x="2806016" y="2852936"/>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xão recta unidireccional 27"/>
            <p:cNvCxnSpPr/>
            <p:nvPr/>
          </p:nvCxnSpPr>
          <p:spPr>
            <a:xfrm>
              <a:off x="3851920" y="2872516"/>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exão recta unidireccional 28"/>
            <p:cNvCxnSpPr/>
            <p:nvPr/>
          </p:nvCxnSpPr>
          <p:spPr>
            <a:xfrm>
              <a:off x="6081964" y="3664769"/>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xão recta unidireccional 29"/>
            <p:cNvCxnSpPr/>
            <p:nvPr/>
          </p:nvCxnSpPr>
          <p:spPr>
            <a:xfrm>
              <a:off x="6084168" y="2296654"/>
              <a:ext cx="0" cy="252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xão recta unidireccional 30"/>
            <p:cNvCxnSpPr/>
            <p:nvPr/>
          </p:nvCxnSpPr>
          <p:spPr>
            <a:xfrm>
              <a:off x="2195736" y="3974242"/>
              <a:ext cx="3035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xão recta unidireccional 31"/>
            <p:cNvCxnSpPr/>
            <p:nvPr/>
          </p:nvCxnSpPr>
          <p:spPr>
            <a:xfrm>
              <a:off x="2195736" y="4591591"/>
              <a:ext cx="3035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CaixaDeTexto 32"/>
            <p:cNvSpPr txBox="1"/>
            <p:nvPr/>
          </p:nvSpPr>
          <p:spPr>
            <a:xfrm>
              <a:off x="716062" y="5526524"/>
              <a:ext cx="7568926" cy="307777"/>
            </a:xfrm>
            <a:prstGeom prst="rect">
              <a:avLst/>
            </a:prstGeom>
            <a:noFill/>
            <a:ln>
              <a:solidFill>
                <a:schemeClr val="tx1"/>
              </a:solidFill>
            </a:ln>
          </p:spPr>
          <p:txBody>
            <a:bodyPr wrap="square" rtlCol="0">
              <a:spAutoFit/>
            </a:bodyPr>
            <a:lstStyle/>
            <a:p>
              <a:pPr algn="ctr"/>
              <a:r>
                <a:rPr lang="pt-PT" sz="1400" dirty="0" smtClean="0"/>
                <a:t>Liberdade Contratual              Tendência Auto Degenerativa        </a:t>
              </a:r>
            </a:p>
          </p:txBody>
        </p:sp>
        <p:sp>
          <p:nvSpPr>
            <p:cNvPr id="34" name="CaixaDeTexto 33"/>
            <p:cNvSpPr txBox="1"/>
            <p:nvPr/>
          </p:nvSpPr>
          <p:spPr>
            <a:xfrm>
              <a:off x="716062" y="5906309"/>
              <a:ext cx="7568926" cy="307777"/>
            </a:xfrm>
            <a:prstGeom prst="rect">
              <a:avLst/>
            </a:prstGeom>
            <a:noFill/>
            <a:ln>
              <a:solidFill>
                <a:schemeClr val="tx1"/>
              </a:solidFill>
            </a:ln>
          </p:spPr>
          <p:txBody>
            <a:bodyPr wrap="square" rtlCol="0">
              <a:spAutoFit/>
            </a:bodyPr>
            <a:lstStyle/>
            <a:p>
              <a:pPr algn="ctr"/>
              <a:r>
                <a:rPr lang="pt-PT" sz="1400" dirty="0" smtClean="0"/>
                <a:t>PARADIGMA UNIVERSAL DE CONCORRÊNCIA </a:t>
              </a:r>
            </a:p>
          </p:txBody>
        </p:sp>
      </p:grpSp>
      <p:sp>
        <p:nvSpPr>
          <p:cNvPr id="38" name="CaixaDeTexto 37"/>
          <p:cNvSpPr txBox="1"/>
          <p:nvPr/>
        </p:nvSpPr>
        <p:spPr>
          <a:xfrm>
            <a:off x="7251135" y="312911"/>
            <a:ext cx="1870585" cy="461665"/>
          </a:xfrm>
          <a:prstGeom prst="rect">
            <a:avLst/>
          </a:prstGeom>
          <a:noFill/>
        </p:spPr>
        <p:txBody>
          <a:bodyPr wrap="square" rtlCol="0">
            <a:spAutoFit/>
          </a:bodyPr>
          <a:lstStyle/>
          <a:p>
            <a:r>
              <a:rPr lang="pt-PT" sz="800" dirty="0" smtClean="0"/>
              <a:t>*in Quadro IV.1, pág. 299 Políticas Públicas de Promoção da Concorrência, Lopes Rodrigues, Eduardo (2008) </a:t>
            </a:r>
            <a:endParaRPr lang="pt-PT" sz="800" dirty="0"/>
          </a:p>
        </p:txBody>
      </p:sp>
      <p:sp>
        <p:nvSpPr>
          <p:cNvPr id="2" name="Seta para a direita 1"/>
          <p:cNvSpPr/>
          <p:nvPr/>
        </p:nvSpPr>
        <p:spPr>
          <a:xfrm>
            <a:off x="4151419" y="5615529"/>
            <a:ext cx="20455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196752"/>
            <a:ext cx="7776864" cy="2031325"/>
          </a:xfrm>
          <a:prstGeom prst="rect">
            <a:avLst/>
          </a:prstGeom>
          <a:noFill/>
        </p:spPr>
        <p:txBody>
          <a:bodyPr wrap="square" rtlCol="0">
            <a:spAutoFit/>
          </a:bodyPr>
          <a:lstStyle/>
          <a:p>
            <a:r>
              <a:rPr lang="pt-PT" b="1" dirty="0">
                <a:solidFill>
                  <a:schemeClr val="tx2"/>
                </a:solidFill>
              </a:rPr>
              <a:t>A concorrência enquanto um valor a promover</a:t>
            </a:r>
          </a:p>
          <a:p>
            <a:endParaRPr lang="pt-PT" dirty="0"/>
          </a:p>
          <a:p>
            <a:r>
              <a:rPr lang="pt-PT" dirty="0" smtClean="0">
                <a:solidFill>
                  <a:schemeClr val="tx1">
                    <a:lumMod val="85000"/>
                    <a:lumOff val="15000"/>
                  </a:schemeClr>
                </a:solidFill>
              </a:rPr>
              <a:t>Historicamente o paradigma de </a:t>
            </a:r>
            <a:r>
              <a:rPr lang="pt-PT" dirty="0" err="1" smtClean="0">
                <a:solidFill>
                  <a:schemeClr val="tx1">
                    <a:lumMod val="85000"/>
                    <a:lumOff val="15000"/>
                  </a:schemeClr>
                </a:solidFill>
              </a:rPr>
              <a:t>ação</a:t>
            </a:r>
            <a:r>
              <a:rPr lang="pt-PT" dirty="0" smtClean="0">
                <a:solidFill>
                  <a:schemeClr val="tx1">
                    <a:lumMod val="85000"/>
                    <a:lumOff val="15000"/>
                  </a:schemeClr>
                </a:solidFill>
              </a:rPr>
              <a:t> das sociedades é de estratégias unilaterais de dominância, com a criação de barreiras à entrada de novos agentes nos mercados estabelecidos. </a:t>
            </a:r>
          </a:p>
          <a:p>
            <a:r>
              <a:rPr lang="pt-PT" dirty="0" smtClean="0">
                <a:solidFill>
                  <a:schemeClr val="tx1">
                    <a:lumMod val="85000"/>
                    <a:lumOff val="15000"/>
                  </a:schemeClr>
                </a:solidFill>
              </a:rPr>
              <a:t>Assim, é necessária uma atitude </a:t>
            </a:r>
            <a:r>
              <a:rPr lang="pt-PT" dirty="0" err="1" smtClean="0">
                <a:solidFill>
                  <a:schemeClr val="tx1">
                    <a:lumMod val="85000"/>
                    <a:lumOff val="15000"/>
                  </a:schemeClr>
                </a:solidFill>
              </a:rPr>
              <a:t>proativa</a:t>
            </a:r>
            <a:r>
              <a:rPr lang="pt-PT" dirty="0" smtClean="0">
                <a:solidFill>
                  <a:schemeClr val="tx1">
                    <a:lumMod val="85000"/>
                    <a:lumOff val="15000"/>
                  </a:schemeClr>
                </a:solidFill>
              </a:rPr>
              <a:t> da sociedade para que o valor da concorrência seja eficiente e eficazmente protegido e desenvolvido. </a:t>
            </a:r>
            <a:endParaRPr lang="pt-PT" dirty="0">
              <a:solidFill>
                <a:schemeClr val="tx1">
                  <a:lumMod val="85000"/>
                  <a:lumOff val="15000"/>
                </a:schemeClr>
              </a:solidFill>
            </a:endParaRPr>
          </a:p>
        </p:txBody>
      </p:sp>
      <p:sp>
        <p:nvSpPr>
          <p:cNvPr id="4" name="CaixaDeTexto 3"/>
          <p:cNvSpPr txBox="1"/>
          <p:nvPr/>
        </p:nvSpPr>
        <p:spPr>
          <a:xfrm>
            <a:off x="467544" y="3485907"/>
            <a:ext cx="7776864" cy="1200329"/>
          </a:xfrm>
          <a:prstGeom prst="rect">
            <a:avLst/>
          </a:prstGeom>
          <a:noFill/>
        </p:spPr>
        <p:txBody>
          <a:bodyPr wrap="square" rtlCol="0">
            <a:spAutoFit/>
          </a:bodyPr>
          <a:lstStyle/>
          <a:p>
            <a:r>
              <a:rPr lang="pt-PT" b="1" dirty="0">
                <a:solidFill>
                  <a:schemeClr val="tx2"/>
                </a:solidFill>
              </a:rPr>
              <a:t>A concorrência como valor instrumental</a:t>
            </a:r>
          </a:p>
          <a:p>
            <a:endParaRPr lang="pt-PT" dirty="0"/>
          </a:p>
          <a:p>
            <a:r>
              <a:rPr lang="pt-PT" dirty="0" smtClean="0">
                <a:solidFill>
                  <a:schemeClr val="tx1">
                    <a:lumMod val="85000"/>
                    <a:lumOff val="15000"/>
                  </a:schemeClr>
                </a:solidFill>
              </a:rPr>
              <a:t>A concorrência existe ao serviço de valores que cada Estado ou Instituição considera ser de prosseguir, não sendo um fim em si mesmo.  </a:t>
            </a:r>
            <a:endParaRPr lang="pt-PT" dirty="0">
              <a:solidFill>
                <a:schemeClr val="tx1">
                  <a:lumMod val="85000"/>
                  <a:lumOff val="15000"/>
                </a:schemeClr>
              </a:solidFill>
            </a:endParaRPr>
          </a:p>
        </p:txBody>
      </p:sp>
    </p:spTree>
    <p:extLst>
      <p:ext uri="{BB962C8B-B14F-4D97-AF65-F5344CB8AC3E}">
        <p14:creationId xmlns:p14="http://schemas.microsoft.com/office/powerpoint/2010/main" val="384459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606</TotalTime>
  <Words>4163</Words>
  <Application>Microsoft Office PowerPoint</Application>
  <PresentationFormat>Apresentação no Ecrã (4:3)</PresentationFormat>
  <Paragraphs>299</Paragraphs>
  <Slides>30</Slides>
  <Notes>0</Notes>
  <HiddenSlides>0</HiddenSlides>
  <MMClips>0</MMClips>
  <ScaleCrop>false</ScaleCrop>
  <HeadingPairs>
    <vt:vector size="6" baseType="variant">
      <vt:variant>
        <vt:lpstr>Tipos de letra usados</vt:lpstr>
      </vt:variant>
      <vt:variant>
        <vt:i4>3</vt:i4>
      </vt:variant>
      <vt:variant>
        <vt:lpstr>Tema</vt:lpstr>
      </vt:variant>
      <vt:variant>
        <vt:i4>16</vt:i4>
      </vt:variant>
      <vt:variant>
        <vt:lpstr>Títulos dos diapositivos</vt:lpstr>
      </vt:variant>
      <vt:variant>
        <vt:i4>30</vt:i4>
      </vt:variant>
    </vt:vector>
  </HeadingPairs>
  <TitlesOfParts>
    <vt:vector size="49" baseType="lpstr">
      <vt:lpstr>Arial</vt:lpstr>
      <vt:lpstr>Calibri</vt:lpstr>
      <vt:lpstr>Wingdings</vt:lpstr>
      <vt:lpstr>Tema do Office</vt:lpstr>
      <vt:lpstr>1_Tema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15_Tema do Office</vt:lpstr>
      <vt:lpstr>13_Tema do Office</vt:lpstr>
      <vt:lpstr>14_Tema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David Monteiro</dc:creator>
  <cp:lastModifiedBy>Susana Soares Paulino</cp:lastModifiedBy>
  <cp:revision>48</cp:revision>
  <cp:lastPrinted>2019-10-23T12:55:25Z</cp:lastPrinted>
  <dcterms:created xsi:type="dcterms:W3CDTF">2011-11-03T13:47:38Z</dcterms:created>
  <dcterms:modified xsi:type="dcterms:W3CDTF">2023-03-23T17:47:46Z</dcterms:modified>
</cp:coreProperties>
</file>